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6858000" cy="9144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342" autoAdjust="0"/>
  </p:normalViewPr>
  <p:slideViewPr>
    <p:cSldViewPr snapToGrid="0" snapToObjects="1">
      <p:cViewPr>
        <p:scale>
          <a:sx n="36" d="100"/>
          <a:sy n="36" d="100"/>
        </p:scale>
        <p:origin x="776" y="24"/>
      </p:cViewPr>
      <p:guideLst>
        <p:guide orient="horz" pos="12096"/>
        <p:guide pos="161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fr-CA"/>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fr-CA"/>
              <a:t>Click to edit Master subtitle style</a:t>
            </a:r>
          </a:p>
        </p:txBody>
      </p:sp>
      <p:sp>
        <p:nvSpPr>
          <p:cNvPr id="4" name="Date Placeholder 3"/>
          <p:cNvSpPr>
            <a:spLocks noGrp="1"/>
          </p:cNvSpPr>
          <p:nvPr>
            <p:ph type="dt" sz="half" idx="10"/>
          </p:nvPr>
        </p:nvSpPr>
        <p:spPr/>
        <p:txBody>
          <a:bodyPr/>
          <a:lstStyle/>
          <a:p>
            <a:fld id="{BE80C5C5-1723-6C4D-8753-9B2A53149FF8}" type="datetimeFigureOut">
              <a:rPr lang="en-US" smtClean="0"/>
              <a:pPr/>
              <a:t>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264286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10"/>
          </p:nvPr>
        </p:nvSpPr>
        <p:spPr/>
        <p:txBody>
          <a:bodyPr/>
          <a:lstStyle/>
          <a:p>
            <a:fld id="{BE80C5C5-1723-6C4D-8753-9B2A53149FF8}" type="datetimeFigureOut">
              <a:rPr lang="en-US" smtClean="0"/>
              <a:pPr/>
              <a:t>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21220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fr-CA"/>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10"/>
          </p:nvPr>
        </p:nvSpPr>
        <p:spPr/>
        <p:txBody>
          <a:bodyPr/>
          <a:lstStyle/>
          <a:p>
            <a:fld id="{BE80C5C5-1723-6C4D-8753-9B2A53149FF8}" type="datetimeFigureOut">
              <a:rPr lang="en-US" smtClean="0"/>
              <a:pPr/>
              <a:t>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214031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10"/>
          </p:nvPr>
        </p:nvSpPr>
        <p:spPr/>
        <p:txBody>
          <a:bodyPr/>
          <a:lstStyle/>
          <a:p>
            <a:fld id="{BE80C5C5-1723-6C4D-8753-9B2A53149FF8}" type="datetimeFigureOut">
              <a:rPr lang="en-US" smtClean="0"/>
              <a:pPr/>
              <a:t>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358569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fr-CA"/>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BE80C5C5-1723-6C4D-8753-9B2A53149FF8}" type="datetimeFigureOut">
              <a:rPr lang="en-US" smtClean="0"/>
              <a:pPr/>
              <a:t>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5934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5" name="Date Placeholder 4"/>
          <p:cNvSpPr>
            <a:spLocks noGrp="1"/>
          </p:cNvSpPr>
          <p:nvPr>
            <p:ph type="dt" sz="half" idx="10"/>
          </p:nvPr>
        </p:nvSpPr>
        <p:spPr/>
        <p:txBody>
          <a:bodyPr/>
          <a:lstStyle/>
          <a:p>
            <a:fld id="{BE80C5C5-1723-6C4D-8753-9B2A53149FF8}" type="datetimeFigureOut">
              <a:rPr lang="en-US" smtClean="0"/>
              <a:pPr/>
              <a:t>7/10/19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341486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fr-CA"/>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fr-CA"/>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fr-CA"/>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7" name="Date Placeholder 6"/>
          <p:cNvSpPr>
            <a:spLocks noGrp="1"/>
          </p:cNvSpPr>
          <p:nvPr>
            <p:ph type="dt" sz="half" idx="10"/>
          </p:nvPr>
        </p:nvSpPr>
        <p:spPr/>
        <p:txBody>
          <a:bodyPr/>
          <a:lstStyle/>
          <a:p>
            <a:fld id="{BE80C5C5-1723-6C4D-8753-9B2A53149FF8}" type="datetimeFigureOut">
              <a:rPr lang="en-US" smtClean="0"/>
              <a:pPr/>
              <a:t>7/10/19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142216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p>
        </p:txBody>
      </p:sp>
      <p:sp>
        <p:nvSpPr>
          <p:cNvPr id="3" name="Date Placeholder 2"/>
          <p:cNvSpPr>
            <a:spLocks noGrp="1"/>
          </p:cNvSpPr>
          <p:nvPr>
            <p:ph type="dt" sz="half" idx="10"/>
          </p:nvPr>
        </p:nvSpPr>
        <p:spPr/>
        <p:txBody>
          <a:bodyPr/>
          <a:lstStyle/>
          <a:p>
            <a:fld id="{BE80C5C5-1723-6C4D-8753-9B2A53149FF8}" type="datetimeFigureOut">
              <a:rPr lang="en-US" smtClean="0"/>
              <a:pPr/>
              <a:t>7/10/19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50025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0C5C5-1723-6C4D-8753-9B2A53149FF8}" type="datetimeFigureOut">
              <a:rPr lang="en-US" smtClean="0"/>
              <a:pPr/>
              <a:t>7/10/19</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91491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fr-CA"/>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fr-CA"/>
              <a:t>Click to edit Master text styles</a:t>
            </a:r>
          </a:p>
        </p:txBody>
      </p:sp>
      <p:sp>
        <p:nvSpPr>
          <p:cNvPr id="5" name="Date Placeholder 4"/>
          <p:cNvSpPr>
            <a:spLocks noGrp="1"/>
          </p:cNvSpPr>
          <p:nvPr>
            <p:ph type="dt" sz="half" idx="10"/>
          </p:nvPr>
        </p:nvSpPr>
        <p:spPr/>
        <p:txBody>
          <a:bodyPr/>
          <a:lstStyle/>
          <a:p>
            <a:fld id="{BE80C5C5-1723-6C4D-8753-9B2A53149FF8}" type="datetimeFigureOut">
              <a:rPr lang="en-US" smtClean="0"/>
              <a:pPr/>
              <a:t>7/10/19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412058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fr-CA"/>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fr-CA"/>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fr-CA"/>
              <a:t>Click to edit Master text styles</a:t>
            </a:r>
          </a:p>
        </p:txBody>
      </p:sp>
      <p:sp>
        <p:nvSpPr>
          <p:cNvPr id="5" name="Date Placeholder 4"/>
          <p:cNvSpPr>
            <a:spLocks noGrp="1"/>
          </p:cNvSpPr>
          <p:nvPr>
            <p:ph type="dt" sz="half" idx="10"/>
          </p:nvPr>
        </p:nvSpPr>
        <p:spPr/>
        <p:txBody>
          <a:bodyPr/>
          <a:lstStyle/>
          <a:p>
            <a:fld id="{BE80C5C5-1723-6C4D-8753-9B2A53149FF8}" type="datetimeFigureOut">
              <a:rPr lang="en-US" smtClean="0"/>
              <a:pPr/>
              <a:t>7/10/19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6C70030-8581-064A-AC9A-BA83E0810348}" type="slidenum">
              <a:rPr lang="fr-CA" smtClean="0"/>
              <a:pPr/>
              <a:t>‹#›</a:t>
            </a:fld>
            <a:endParaRPr lang="fr-CA"/>
          </a:p>
        </p:txBody>
      </p:sp>
    </p:spTree>
    <p:extLst>
      <p:ext uri="{BB962C8B-B14F-4D97-AF65-F5344CB8AC3E}">
        <p14:creationId xmlns:p14="http://schemas.microsoft.com/office/powerpoint/2010/main" val="19927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fr-CA"/>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BE80C5C5-1723-6C4D-8753-9B2A53149FF8}" type="datetimeFigureOut">
              <a:rPr lang="en-US" smtClean="0"/>
              <a:pPr/>
              <a:t>7/10/19</a:t>
            </a:fld>
            <a:endParaRPr lang="fr-CA"/>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26C70030-8581-064A-AC9A-BA83E0810348}" type="slidenum">
              <a:rPr lang="fr-CA" smtClean="0"/>
              <a:pPr/>
              <a:t>‹#›</a:t>
            </a:fld>
            <a:endParaRPr lang="fr-CA"/>
          </a:p>
        </p:txBody>
      </p:sp>
    </p:spTree>
    <p:extLst>
      <p:ext uri="{BB962C8B-B14F-4D97-AF65-F5344CB8AC3E}">
        <p14:creationId xmlns:p14="http://schemas.microsoft.com/office/powerpoint/2010/main" val="100571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455529" y="1353437"/>
            <a:ext cx="35284458" cy="4568046"/>
          </a:xfrm>
          <a:prstGeom prst="rect">
            <a:avLst/>
          </a:prstGeom>
          <a:noFill/>
          <a:ln>
            <a:noFill/>
          </a:ln>
          <a:extLst/>
        </p:spPr>
        <p:txBody>
          <a:bodyPr wrap="square" lIns="92075" tIns="46038" rIns="92075" bIns="46038" anchorCtr="1">
            <a:spAutoFit/>
          </a:bodyPr>
          <a:lstStyle/>
          <a:p>
            <a:pPr marL="0" lvl="2" defTabSz="11707813" eaLnBrk="0" hangingPunct="0">
              <a:lnSpc>
                <a:spcPct val="90000"/>
              </a:lnSpc>
              <a:spcBef>
                <a:spcPct val="10000"/>
              </a:spcBef>
            </a:pPr>
            <a:r>
              <a:rPr lang="en-US" sz="8800" b="1" dirty="0">
                <a:latin typeface="Arial"/>
                <a:cs typeface="Arial"/>
              </a:rPr>
              <a:t>Hand-Arm Bimanual Intensive Training </a:t>
            </a:r>
          </a:p>
          <a:p>
            <a:pPr marL="0" lvl="2" defTabSz="11707813" eaLnBrk="0" hangingPunct="0">
              <a:lnSpc>
                <a:spcPct val="90000"/>
              </a:lnSpc>
              <a:spcBef>
                <a:spcPct val="10000"/>
              </a:spcBef>
            </a:pPr>
            <a:r>
              <a:rPr lang="en-US" sz="8800" b="1" dirty="0">
                <a:latin typeface="Arial"/>
                <a:cs typeface="Arial"/>
              </a:rPr>
              <a:t>in Children following </a:t>
            </a:r>
            <a:r>
              <a:rPr lang="en-US" sz="8800" b="1" dirty="0" err="1">
                <a:latin typeface="Arial"/>
                <a:cs typeface="Arial"/>
              </a:rPr>
              <a:t>Hemispherectomy</a:t>
            </a:r>
            <a:r>
              <a:rPr lang="en-US" sz="8800" b="1" dirty="0">
                <a:latin typeface="Arial"/>
                <a:cs typeface="Arial"/>
              </a:rPr>
              <a:t> Surgery</a:t>
            </a:r>
          </a:p>
          <a:p>
            <a:pPr marL="0" lvl="2" defTabSz="11707813" eaLnBrk="0" hangingPunct="0">
              <a:spcBef>
                <a:spcPct val="20000"/>
              </a:spcBef>
              <a:spcAft>
                <a:spcPct val="20000"/>
              </a:spcAft>
            </a:pPr>
            <a:r>
              <a:rPr lang="en-US" sz="5400" dirty="0">
                <a:latin typeface="Arial"/>
                <a:cs typeface="Arial"/>
              </a:rPr>
              <a:t>M.T. Robert, C.L. </a:t>
            </a:r>
            <a:r>
              <a:rPr lang="en-US" sz="5400" dirty="0" err="1">
                <a:latin typeface="Arial"/>
                <a:cs typeface="Arial"/>
              </a:rPr>
              <a:t>Ferre</a:t>
            </a:r>
            <a:r>
              <a:rPr lang="en-US" sz="5400" dirty="0">
                <a:latin typeface="Arial"/>
                <a:cs typeface="Arial"/>
              </a:rPr>
              <a:t>, K. Y. Chin,  M. </a:t>
            </a:r>
            <a:r>
              <a:rPr lang="en-US" sz="5400" dirty="0" err="1">
                <a:latin typeface="Arial"/>
                <a:cs typeface="Arial"/>
              </a:rPr>
              <a:t>Brandao</a:t>
            </a:r>
            <a:r>
              <a:rPr lang="en-US" sz="5400" dirty="0">
                <a:latin typeface="Arial"/>
                <a:cs typeface="Arial"/>
              </a:rPr>
              <a:t>, J. Carmel, R. </a:t>
            </a:r>
            <a:r>
              <a:rPr lang="en-US" sz="5400" dirty="0" err="1">
                <a:latin typeface="Arial"/>
                <a:cs typeface="Arial"/>
              </a:rPr>
              <a:t>Araneda</a:t>
            </a:r>
            <a:r>
              <a:rPr lang="en-US" sz="5400" dirty="0">
                <a:latin typeface="Arial"/>
                <a:cs typeface="Arial"/>
              </a:rPr>
              <a:t>, Y. </a:t>
            </a:r>
            <a:r>
              <a:rPr lang="en-US" sz="5400" dirty="0" err="1">
                <a:latin typeface="Arial"/>
                <a:cs typeface="Arial"/>
              </a:rPr>
              <a:t>Bleyenheuft</a:t>
            </a:r>
            <a:r>
              <a:rPr lang="en-US" sz="5400" dirty="0">
                <a:latin typeface="Arial"/>
                <a:cs typeface="Arial"/>
              </a:rPr>
              <a:t>, K.F. </a:t>
            </a:r>
            <a:r>
              <a:rPr lang="en-US" sz="5400" dirty="0" err="1">
                <a:latin typeface="Arial"/>
                <a:cs typeface="Arial"/>
              </a:rPr>
              <a:t>Friel</a:t>
            </a:r>
            <a:r>
              <a:rPr lang="en-US" sz="5400" dirty="0">
                <a:latin typeface="Arial"/>
                <a:cs typeface="Arial"/>
              </a:rPr>
              <a:t>, A.M. Gordon</a:t>
            </a:r>
          </a:p>
          <a:p>
            <a:pPr marL="0" lvl="2" defTabSz="11707813" eaLnBrk="0" hangingPunct="0"/>
            <a:r>
              <a:rPr lang="en-US" sz="4800" dirty="0">
                <a:latin typeface="Arial"/>
                <a:cs typeface="Arial"/>
              </a:rPr>
              <a:t>Dept. of </a:t>
            </a:r>
            <a:r>
              <a:rPr lang="en-US" sz="4800" dirty="0" err="1">
                <a:latin typeface="Arial"/>
                <a:cs typeface="Arial"/>
              </a:rPr>
              <a:t>Biobehavioral</a:t>
            </a:r>
            <a:r>
              <a:rPr lang="en-US" sz="4800" dirty="0">
                <a:latin typeface="Arial"/>
                <a:cs typeface="Arial"/>
              </a:rPr>
              <a:t> Sciences, Teachers College, Columbia University, New York, NY</a:t>
            </a:r>
          </a:p>
        </p:txBody>
      </p:sp>
      <p:sp>
        <p:nvSpPr>
          <p:cNvPr id="7" name="Rectangle 9730"/>
          <p:cNvSpPr>
            <a:spLocks noChangeArrowheads="1"/>
          </p:cNvSpPr>
          <p:nvPr/>
        </p:nvSpPr>
        <p:spPr bwMode="auto">
          <a:xfrm>
            <a:off x="1517214" y="7087231"/>
            <a:ext cx="15365413" cy="1227383"/>
          </a:xfrm>
          <a:prstGeom prst="rect">
            <a:avLst/>
          </a:prstGeom>
          <a:solidFill>
            <a:schemeClr val="accent1">
              <a:lumMod val="50000"/>
            </a:schemeClr>
          </a:solidFill>
          <a:ln>
            <a:noFill/>
          </a:ln>
          <a:extLst/>
        </p:spPr>
        <p:txBody>
          <a:bodyPr lIns="0" tIns="0" rIns="0" bIns="0"/>
          <a:lstStyle/>
          <a:p>
            <a:pPr marL="457200" indent="-38100" defTabSz="457200">
              <a:tabLst>
                <a:tab pos="419100" algn="l"/>
                <a:tab pos="11430000" algn="r"/>
              </a:tabLst>
            </a:pPr>
            <a:r>
              <a:rPr lang="en-US" sz="6000" b="1" dirty="0">
                <a:solidFill>
                  <a:schemeClr val="bg1"/>
                </a:solidFill>
                <a:latin typeface="Arial"/>
                <a:cs typeface="Arial"/>
              </a:rPr>
              <a:t>Introduction</a:t>
            </a:r>
          </a:p>
        </p:txBody>
      </p:sp>
      <p:sp>
        <p:nvSpPr>
          <p:cNvPr id="12" name="Rectangle 11"/>
          <p:cNvSpPr/>
          <p:nvPr/>
        </p:nvSpPr>
        <p:spPr>
          <a:xfrm>
            <a:off x="1517214" y="8454893"/>
            <a:ext cx="15365413" cy="14036108"/>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TextBox 12"/>
          <p:cNvSpPr txBox="1"/>
          <p:nvPr/>
        </p:nvSpPr>
        <p:spPr>
          <a:xfrm>
            <a:off x="1972262" y="8859509"/>
            <a:ext cx="14353558" cy="13076402"/>
          </a:xfrm>
          <a:prstGeom prst="rect">
            <a:avLst/>
          </a:prstGeom>
          <a:noFill/>
        </p:spPr>
        <p:txBody>
          <a:bodyPr wrap="square" rtlCol="0">
            <a:spAutoFit/>
          </a:bodyPr>
          <a:lstStyle/>
          <a:p>
            <a:pPr marL="82550" indent="-38100" algn="just" defTabSz="457200" eaLnBrk="0" hangingPunct="0">
              <a:lnSpc>
                <a:spcPct val="120000"/>
              </a:lnSpc>
              <a:buFont typeface="CommonBullets" charset="0"/>
              <a:buNone/>
              <a:tabLst>
                <a:tab pos="0" algn="l"/>
                <a:tab pos="11430000" algn="r"/>
              </a:tabLst>
            </a:pPr>
            <a:r>
              <a:rPr lang="en-US" sz="3200" dirty="0" err="1">
                <a:latin typeface="Arial"/>
                <a:cs typeface="Arial"/>
              </a:rPr>
              <a:t>Hemispherectomy</a:t>
            </a:r>
            <a:r>
              <a:rPr lang="en-US" sz="3200" dirty="0">
                <a:latin typeface="Arial"/>
                <a:cs typeface="Arial"/>
              </a:rPr>
              <a:t> surgery is a procedure aimed at arresting seizure activity in individuals with intractable </a:t>
            </a:r>
            <a:r>
              <a:rPr lang="en-US" sz="3200" dirty="0" err="1">
                <a:latin typeface="Arial"/>
                <a:cs typeface="Arial"/>
              </a:rPr>
              <a:t>pharmaco</a:t>
            </a:r>
            <a:r>
              <a:rPr lang="en-US" sz="3200" dirty="0">
                <a:latin typeface="Arial"/>
                <a:cs typeface="Arial"/>
              </a:rPr>
              <a:t>-resistant epilepsy. Individuals who have had a </a:t>
            </a:r>
            <a:r>
              <a:rPr lang="en-US" sz="3200" dirty="0" err="1">
                <a:latin typeface="Arial"/>
                <a:cs typeface="Arial"/>
              </a:rPr>
              <a:t>hemispherectomy</a:t>
            </a:r>
            <a:r>
              <a:rPr lang="en-US" sz="3200" dirty="0">
                <a:latin typeface="Arial"/>
                <a:cs typeface="Arial"/>
              </a:rPr>
              <a:t> exhibit different degrees of hemiplegia on the contralateral body side, which is often associated with difficulties in performing activities of daily living.</a:t>
            </a:r>
            <a:r>
              <a:rPr lang="en-US" sz="3200" baseline="30000" dirty="0">
                <a:latin typeface="Arial"/>
                <a:cs typeface="Arial"/>
              </a:rPr>
              <a:t>1 </a:t>
            </a:r>
            <a:r>
              <a:rPr lang="en-US" sz="3200" dirty="0">
                <a:latin typeface="Arial"/>
                <a:cs typeface="Arial"/>
              </a:rPr>
              <a:t>Until recently, there has not been evidence supporting the efficacy of any UE treatment approach. One approach that has shown promise is Constraint-Induced Movement Therapy (CIMT). This procedure, originally developed for adults with </a:t>
            </a:r>
            <a:r>
              <a:rPr lang="en-US" sz="3200" dirty="0" err="1">
                <a:latin typeface="Arial"/>
                <a:cs typeface="Arial"/>
              </a:rPr>
              <a:t>hemiparetic</a:t>
            </a:r>
            <a:r>
              <a:rPr lang="en-US" sz="3200" dirty="0">
                <a:latin typeface="Arial"/>
                <a:cs typeface="Arial"/>
              </a:rPr>
              <a:t> stroke, was subsequently modified for use in children,</a:t>
            </a:r>
            <a:r>
              <a:rPr lang="en-US" sz="3200" baseline="30000" dirty="0">
                <a:latin typeface="Arial"/>
                <a:cs typeface="Arial"/>
              </a:rPr>
              <a:t>2,3</a:t>
            </a:r>
            <a:r>
              <a:rPr lang="en-US" sz="3200" dirty="0">
                <a:latin typeface="Arial"/>
                <a:cs typeface="Arial"/>
              </a:rPr>
              <a:t> involves restraint of the less affected UE and intensive training of the more affected UE. There is strong support for its use in children with mild to moderate congenital hemiplegia.</a:t>
            </a:r>
            <a:r>
              <a:rPr lang="en-US" sz="3200" baseline="30000" dirty="0">
                <a:latin typeface="Arial"/>
                <a:cs typeface="Arial"/>
              </a:rPr>
              <a:t>4</a:t>
            </a:r>
            <a:r>
              <a:rPr lang="en-US" sz="3200" dirty="0">
                <a:latin typeface="Arial"/>
                <a:cs typeface="Arial"/>
              </a:rPr>
              <a:t> One case series study suggests that CIMT may be a feasible method of rehabilitation in individuals with chronic hemiparesis post </a:t>
            </a:r>
            <a:r>
              <a:rPr lang="en-US" sz="3200" dirty="0" err="1">
                <a:latin typeface="Arial"/>
                <a:cs typeface="Arial"/>
              </a:rPr>
              <a:t>hemispherectomy</a:t>
            </a:r>
            <a:r>
              <a:rPr lang="en-US" sz="3200" dirty="0">
                <a:latin typeface="Arial"/>
                <a:cs typeface="Arial"/>
              </a:rPr>
              <a:t> surgery, and demonstrated reorganization of sensorimotor cortical representations of both hands.</a:t>
            </a:r>
            <a:r>
              <a:rPr lang="en-US" sz="3200" baseline="30000" dirty="0">
                <a:latin typeface="Arial"/>
                <a:cs typeface="Arial"/>
              </a:rPr>
              <a:t>5</a:t>
            </a:r>
            <a:r>
              <a:rPr lang="en-US" sz="3200" dirty="0">
                <a:latin typeface="Arial"/>
                <a:cs typeface="Arial"/>
              </a:rPr>
              <a:t> </a:t>
            </a:r>
          </a:p>
          <a:p>
            <a:pPr marL="82550" indent="-38100" algn="just" defTabSz="457200" eaLnBrk="0" hangingPunct="0">
              <a:lnSpc>
                <a:spcPct val="120000"/>
              </a:lnSpc>
              <a:buFont typeface="CommonBullets" charset="0"/>
              <a:buNone/>
              <a:tabLst>
                <a:tab pos="0" algn="l"/>
                <a:tab pos="11430000" algn="r"/>
              </a:tabLst>
            </a:pPr>
            <a:endParaRPr lang="en-US" sz="3200" dirty="0">
              <a:latin typeface="Arial"/>
              <a:cs typeface="Arial"/>
            </a:endParaRPr>
          </a:p>
          <a:p>
            <a:pPr algn="just" defTabSz="90488" eaLnBrk="0" hangingPunct="0">
              <a:lnSpc>
                <a:spcPct val="120000"/>
              </a:lnSpc>
              <a:buFont typeface="CommonBullets" charset="0"/>
              <a:buNone/>
            </a:pPr>
            <a:r>
              <a:rPr lang="en-US" sz="3200" dirty="0">
                <a:latin typeface="Arial"/>
                <a:cs typeface="Arial"/>
              </a:rPr>
              <a:t>Despite it promise, CIMT may not be well-suited for individuals with more severe UE impairments due to the limited range of activities that can be successfully performed and the potential associated frustration. An alternative approach involving intensive bimanual training, Hand-Arm Bimanual Intensive Therapy (HABIT)</a:t>
            </a:r>
            <a:r>
              <a:rPr lang="en-US" sz="3200" baseline="30000" dirty="0">
                <a:latin typeface="Arial"/>
                <a:cs typeface="Arial"/>
              </a:rPr>
              <a:t>6 </a:t>
            </a:r>
            <a:r>
              <a:rPr lang="en-US" sz="3200" dirty="0">
                <a:latin typeface="Arial"/>
                <a:cs typeface="Arial"/>
              </a:rPr>
              <a:t>has shown similar gains to CIMT in children with congenital hemiplegia.</a:t>
            </a:r>
            <a:r>
              <a:rPr lang="en-US" sz="3200" baseline="30000" dirty="0">
                <a:latin typeface="Arial"/>
                <a:cs typeface="Arial"/>
              </a:rPr>
              <a:t>4,7</a:t>
            </a:r>
            <a:endParaRPr lang="en-US" sz="3200" b="1" dirty="0">
              <a:latin typeface="Arial"/>
              <a:cs typeface="Arial"/>
            </a:endParaRPr>
          </a:p>
        </p:txBody>
      </p:sp>
      <p:sp>
        <p:nvSpPr>
          <p:cNvPr id="14" name="Rectangle 9730"/>
          <p:cNvSpPr>
            <a:spLocks noChangeArrowheads="1"/>
          </p:cNvSpPr>
          <p:nvPr/>
        </p:nvSpPr>
        <p:spPr bwMode="auto">
          <a:xfrm>
            <a:off x="17892192" y="7087231"/>
            <a:ext cx="15365413" cy="1227383"/>
          </a:xfrm>
          <a:prstGeom prst="rect">
            <a:avLst/>
          </a:prstGeom>
          <a:solidFill>
            <a:schemeClr val="accent1">
              <a:lumMod val="50000"/>
            </a:schemeClr>
          </a:solidFill>
          <a:ln>
            <a:noFill/>
          </a:ln>
          <a:extLst/>
        </p:spPr>
        <p:txBody>
          <a:bodyPr lIns="0" tIns="0" rIns="0" bIns="0"/>
          <a:lstStyle/>
          <a:p>
            <a:pPr marL="457200" indent="-38100" defTabSz="457200">
              <a:tabLst>
                <a:tab pos="419100" algn="l"/>
                <a:tab pos="11430000" algn="r"/>
              </a:tabLst>
            </a:pPr>
            <a:r>
              <a:rPr lang="en-US" sz="6000" b="1" dirty="0">
                <a:solidFill>
                  <a:schemeClr val="bg1"/>
                </a:solidFill>
                <a:latin typeface="Arial"/>
                <a:cs typeface="Arial"/>
              </a:rPr>
              <a:t>Methodology </a:t>
            </a:r>
            <a:r>
              <a:rPr lang="en-US" sz="6000" i="1" dirty="0">
                <a:solidFill>
                  <a:schemeClr val="bg1"/>
                </a:solidFill>
                <a:latin typeface="Arial"/>
                <a:cs typeface="Arial"/>
              </a:rPr>
              <a:t>(continued)</a:t>
            </a:r>
          </a:p>
        </p:txBody>
      </p:sp>
      <p:sp>
        <p:nvSpPr>
          <p:cNvPr id="15" name="Rectangle 14"/>
          <p:cNvSpPr/>
          <p:nvPr/>
        </p:nvSpPr>
        <p:spPr>
          <a:xfrm>
            <a:off x="17892192" y="8454891"/>
            <a:ext cx="15365413" cy="28781845"/>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6" name="TextBox 15"/>
          <p:cNvSpPr txBox="1"/>
          <p:nvPr/>
        </p:nvSpPr>
        <p:spPr>
          <a:xfrm>
            <a:off x="18347240" y="8731857"/>
            <a:ext cx="14353558" cy="10415674"/>
          </a:xfrm>
          <a:prstGeom prst="rect">
            <a:avLst/>
          </a:prstGeom>
          <a:noFill/>
        </p:spPr>
        <p:txBody>
          <a:bodyPr wrap="square" numCol="2" rtlCol="0">
            <a:spAutoFit/>
          </a:bodyPr>
          <a:lstStyle/>
          <a:p>
            <a:pPr marL="6350" defTabSz="917575" eaLnBrk="0" hangingPunct="0">
              <a:lnSpc>
                <a:spcPct val="120000"/>
              </a:lnSpc>
              <a:buFont typeface="CommonBullets" charset="0"/>
              <a:buNone/>
            </a:pPr>
            <a:r>
              <a:rPr lang="en-US" sz="3200" u="sng" dirty="0">
                <a:solidFill>
                  <a:srgbClr val="000000"/>
                </a:solidFill>
                <a:latin typeface="Arial"/>
                <a:cs typeface="Arial"/>
              </a:rPr>
              <a:t> Inclusion criteria:</a:t>
            </a:r>
          </a:p>
          <a:p>
            <a:pPr marL="520700" indent="-514350" defTabSz="917575" eaLnBrk="0" hangingPunct="0">
              <a:lnSpc>
                <a:spcPct val="120000"/>
              </a:lnSpc>
              <a:buFont typeface="+mj-lt"/>
              <a:buAutoNum type="arabicParenR"/>
            </a:pPr>
            <a:r>
              <a:rPr lang="en-US" sz="3200" dirty="0">
                <a:latin typeface="Arial"/>
                <a:cs typeface="Arial"/>
              </a:rPr>
              <a:t>Had undergone complete </a:t>
            </a:r>
            <a:r>
              <a:rPr lang="en-US" sz="3200" dirty="0" err="1">
                <a:latin typeface="Arial"/>
                <a:cs typeface="Arial"/>
              </a:rPr>
              <a:t>hemispherectomy</a:t>
            </a:r>
            <a:r>
              <a:rPr lang="en-US" sz="3200" dirty="0">
                <a:latin typeface="Arial"/>
                <a:cs typeface="Arial"/>
              </a:rPr>
              <a:t> surgery</a:t>
            </a:r>
          </a:p>
          <a:p>
            <a:pPr marL="520700" indent="-514350" defTabSz="917575" eaLnBrk="0" hangingPunct="0">
              <a:lnSpc>
                <a:spcPct val="120000"/>
              </a:lnSpc>
              <a:buFont typeface="+mj-lt"/>
              <a:buAutoNum type="arabicParenR"/>
            </a:pPr>
            <a:r>
              <a:rPr lang="en-US" sz="3200" dirty="0">
                <a:latin typeface="Arial"/>
                <a:cs typeface="Arial"/>
              </a:rPr>
              <a:t>Capable of participating in a 6 hour long day camp</a:t>
            </a:r>
          </a:p>
          <a:p>
            <a:pPr marL="520700" indent="-514350" defTabSz="917575" eaLnBrk="0" hangingPunct="0">
              <a:lnSpc>
                <a:spcPct val="120000"/>
              </a:lnSpc>
              <a:buFont typeface="+mj-lt"/>
              <a:buAutoNum type="arabicParenR"/>
            </a:pPr>
            <a:r>
              <a:rPr lang="en-US" sz="3200" dirty="0">
                <a:latin typeface="Arial"/>
                <a:cs typeface="Arial"/>
              </a:rPr>
              <a:t>Capable of following directions regarding hand use and testing</a:t>
            </a:r>
          </a:p>
          <a:p>
            <a:pPr marL="520700" indent="-514350" defTabSz="917575" eaLnBrk="0" hangingPunct="0">
              <a:lnSpc>
                <a:spcPct val="120000"/>
              </a:lnSpc>
              <a:buFont typeface="+mj-lt"/>
              <a:buAutoNum type="arabicParenR"/>
            </a:pPr>
            <a:r>
              <a:rPr lang="en-US" sz="3200" dirty="0">
                <a:latin typeface="Arial"/>
                <a:cs typeface="Arial"/>
              </a:rPr>
              <a:t>Capable of communication needs</a:t>
            </a:r>
          </a:p>
          <a:p>
            <a:pPr marL="520700" indent="-514350" defTabSz="917575" eaLnBrk="0" hangingPunct="0">
              <a:lnSpc>
                <a:spcPct val="120000"/>
              </a:lnSpc>
              <a:buFont typeface="+mj-lt"/>
              <a:buAutoNum type="arabicParenR"/>
            </a:pPr>
            <a:r>
              <a:rPr lang="en-US" sz="3200" dirty="0">
                <a:latin typeface="Arial"/>
                <a:cs typeface="Arial"/>
              </a:rPr>
              <a:t>Non-active seizure</a:t>
            </a:r>
          </a:p>
          <a:p>
            <a:pPr marL="520700" indent="-514350" defTabSz="917575" eaLnBrk="0" hangingPunct="0">
              <a:lnSpc>
                <a:spcPct val="120000"/>
              </a:lnSpc>
              <a:buFont typeface="+mj-lt"/>
              <a:buAutoNum type="arabicParenR"/>
            </a:pPr>
            <a:r>
              <a:rPr lang="en-US" sz="3200" dirty="0">
                <a:latin typeface="Arial"/>
                <a:cs typeface="Arial"/>
              </a:rPr>
              <a:t>Have active movement</a:t>
            </a:r>
          </a:p>
          <a:p>
            <a:pPr marL="520700" indent="-514350" defTabSz="917575" eaLnBrk="0" hangingPunct="0">
              <a:lnSpc>
                <a:spcPct val="120000"/>
              </a:lnSpc>
              <a:buFont typeface="+mj-lt"/>
              <a:buAutoNum type="arabicParenR"/>
            </a:pPr>
            <a:r>
              <a:rPr lang="en-US" sz="3200" dirty="0">
                <a:latin typeface="Arial"/>
                <a:cs typeface="Arial"/>
              </a:rPr>
              <a:t>Able to use the more affected arm as a stabilizer</a:t>
            </a:r>
          </a:p>
          <a:p>
            <a:pPr marL="6350" defTabSz="917575" eaLnBrk="0" hangingPunct="0">
              <a:lnSpc>
                <a:spcPct val="120000"/>
              </a:lnSpc>
            </a:pPr>
            <a:endParaRPr lang="en-US" sz="3200" dirty="0">
              <a:latin typeface="Arial"/>
              <a:cs typeface="Arial"/>
            </a:endParaRPr>
          </a:p>
          <a:p>
            <a:pPr marL="6350" defTabSz="917575" eaLnBrk="0" hangingPunct="0">
              <a:lnSpc>
                <a:spcPct val="120000"/>
              </a:lnSpc>
            </a:pPr>
            <a:endParaRPr lang="en-US" sz="3200" dirty="0">
              <a:latin typeface="Arial"/>
              <a:cs typeface="Arial"/>
            </a:endParaRPr>
          </a:p>
          <a:p>
            <a:pPr marL="6350" defTabSz="917575" eaLnBrk="0" hangingPunct="0">
              <a:lnSpc>
                <a:spcPct val="120000"/>
              </a:lnSpc>
            </a:pPr>
            <a:endParaRPr lang="en-US" sz="3200" dirty="0">
              <a:latin typeface="Arial"/>
              <a:cs typeface="Arial"/>
            </a:endParaRPr>
          </a:p>
          <a:p>
            <a:pPr marL="6350" defTabSz="917575" eaLnBrk="0" hangingPunct="0">
              <a:lnSpc>
                <a:spcPct val="120000"/>
              </a:lnSpc>
            </a:pPr>
            <a:endParaRPr lang="en-US" sz="3200" dirty="0">
              <a:latin typeface="Arial"/>
              <a:cs typeface="Arial"/>
            </a:endParaRPr>
          </a:p>
          <a:p>
            <a:pPr marL="6350" defTabSz="917575" eaLnBrk="0" hangingPunct="0">
              <a:lnSpc>
                <a:spcPct val="120000"/>
              </a:lnSpc>
            </a:pPr>
            <a:endParaRPr lang="en-US" sz="3200" dirty="0">
              <a:latin typeface="Arial"/>
              <a:cs typeface="Arial"/>
            </a:endParaRPr>
          </a:p>
          <a:p>
            <a:pPr>
              <a:lnSpc>
                <a:spcPct val="120000"/>
              </a:lnSpc>
            </a:pPr>
            <a:r>
              <a:rPr lang="en-US" sz="3200" u="sng" dirty="0">
                <a:latin typeface="Arial"/>
                <a:cs typeface="Arial"/>
              </a:rPr>
              <a:t>Exclusion criteria</a:t>
            </a:r>
            <a:r>
              <a:rPr lang="en-US" sz="3200" dirty="0">
                <a:latin typeface="Arial"/>
                <a:cs typeface="Arial"/>
              </a:rPr>
              <a:t>: </a:t>
            </a:r>
          </a:p>
          <a:p>
            <a:pPr marL="514350" indent="-514350">
              <a:lnSpc>
                <a:spcPct val="120000"/>
              </a:lnSpc>
              <a:buAutoNum type="arabicParenR"/>
            </a:pPr>
            <a:r>
              <a:rPr lang="en-US" sz="3200" dirty="0">
                <a:latin typeface="Arial"/>
                <a:cs typeface="Arial"/>
              </a:rPr>
              <a:t>unwillingness to comply with instructions</a:t>
            </a:r>
          </a:p>
          <a:p>
            <a:pPr marL="514350" indent="-514350">
              <a:lnSpc>
                <a:spcPct val="120000"/>
              </a:lnSpc>
              <a:buAutoNum type="arabicParenR"/>
            </a:pPr>
            <a:r>
              <a:rPr lang="en-US" sz="3200" dirty="0">
                <a:latin typeface="Arial"/>
                <a:cs typeface="Arial"/>
              </a:rPr>
              <a:t>healthy problems unassociated with hemiplegia</a:t>
            </a:r>
          </a:p>
          <a:p>
            <a:pPr marL="514350" indent="-514350">
              <a:lnSpc>
                <a:spcPct val="120000"/>
              </a:lnSpc>
              <a:buAutoNum type="arabicParenR"/>
            </a:pPr>
            <a:r>
              <a:rPr lang="en-US" sz="3200" dirty="0">
                <a:latin typeface="Arial"/>
                <a:cs typeface="Arial"/>
              </a:rPr>
              <a:t>visual impairment</a:t>
            </a:r>
          </a:p>
          <a:p>
            <a:pPr marL="514350" indent="-514350">
              <a:lnSpc>
                <a:spcPct val="120000"/>
              </a:lnSpc>
              <a:buAutoNum type="arabicParenR"/>
            </a:pPr>
            <a:r>
              <a:rPr lang="en-US" sz="3200" dirty="0">
                <a:latin typeface="Arial"/>
                <a:cs typeface="Arial"/>
              </a:rPr>
              <a:t>orthopedic surgery on the more-affected hand</a:t>
            </a:r>
          </a:p>
          <a:p>
            <a:pPr marL="514350" indent="-514350">
              <a:lnSpc>
                <a:spcPct val="120000"/>
              </a:lnSpc>
              <a:buAutoNum type="arabicParenR"/>
            </a:pPr>
            <a:r>
              <a:rPr lang="en-US" sz="3200" dirty="0" err="1">
                <a:latin typeface="Arial"/>
                <a:cs typeface="Arial"/>
              </a:rPr>
              <a:t>botulinum</a:t>
            </a:r>
            <a:r>
              <a:rPr lang="en-US" sz="3200" dirty="0">
                <a:latin typeface="Arial"/>
                <a:cs typeface="Arial"/>
              </a:rPr>
              <a:t> toxin in the more affected upper extremity</a:t>
            </a:r>
          </a:p>
        </p:txBody>
      </p:sp>
      <p:sp>
        <p:nvSpPr>
          <p:cNvPr id="17" name="Rectangle 9730"/>
          <p:cNvSpPr>
            <a:spLocks noChangeArrowheads="1"/>
          </p:cNvSpPr>
          <p:nvPr/>
        </p:nvSpPr>
        <p:spPr bwMode="auto">
          <a:xfrm>
            <a:off x="34323774" y="7087231"/>
            <a:ext cx="15365413" cy="1227383"/>
          </a:xfrm>
          <a:prstGeom prst="rect">
            <a:avLst/>
          </a:prstGeom>
          <a:solidFill>
            <a:schemeClr val="accent1">
              <a:lumMod val="50000"/>
            </a:schemeClr>
          </a:solidFill>
          <a:ln>
            <a:noFill/>
          </a:ln>
          <a:extLst/>
        </p:spPr>
        <p:txBody>
          <a:bodyPr lIns="0" tIns="0" rIns="0" bIns="0"/>
          <a:lstStyle/>
          <a:p>
            <a:pPr marL="457200" indent="-38100" defTabSz="457200">
              <a:tabLst>
                <a:tab pos="419100" algn="l"/>
                <a:tab pos="11430000" algn="r"/>
              </a:tabLst>
            </a:pPr>
            <a:r>
              <a:rPr lang="en-US" sz="6000" b="1" dirty="0">
                <a:solidFill>
                  <a:schemeClr val="bg1"/>
                </a:solidFill>
                <a:latin typeface="Arial"/>
                <a:cs typeface="Arial"/>
              </a:rPr>
              <a:t>Results</a:t>
            </a:r>
          </a:p>
        </p:txBody>
      </p:sp>
      <p:sp>
        <p:nvSpPr>
          <p:cNvPr id="18" name="Rectangle 17"/>
          <p:cNvSpPr/>
          <p:nvPr/>
        </p:nvSpPr>
        <p:spPr>
          <a:xfrm>
            <a:off x="34323774" y="8454893"/>
            <a:ext cx="15365413" cy="14340908"/>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9" name="TextBox 18"/>
          <p:cNvSpPr txBox="1"/>
          <p:nvPr/>
        </p:nvSpPr>
        <p:spPr>
          <a:xfrm>
            <a:off x="34149148" y="8859509"/>
            <a:ext cx="9538852" cy="15440129"/>
          </a:xfrm>
          <a:prstGeom prst="rect">
            <a:avLst/>
          </a:prstGeom>
          <a:noFill/>
        </p:spPr>
        <p:txBody>
          <a:bodyPr wrap="square" rtlCol="0">
            <a:spAutoFit/>
          </a:bodyPr>
          <a:lstStyle/>
          <a:p>
            <a:pPr marL="914400" indent="-457200" defTabSz="917575" eaLnBrk="0" hangingPunct="0">
              <a:lnSpc>
                <a:spcPct val="120000"/>
              </a:lnSpc>
              <a:buFont typeface="Arial"/>
              <a:buChar char="•"/>
            </a:pPr>
            <a:r>
              <a:rPr lang="en-US" sz="3200" dirty="0">
                <a:latin typeface="Arial"/>
                <a:cs typeface="Arial"/>
              </a:rPr>
              <a:t>All 13 participants completed the full 90 hours of training. </a:t>
            </a:r>
          </a:p>
          <a:p>
            <a:pPr marL="1489075" lvl="1" indent="-457200" defTabSz="709613" eaLnBrk="0" hangingPunct="0">
              <a:lnSpc>
                <a:spcPct val="120000"/>
              </a:lnSpc>
              <a:buFont typeface="Arial"/>
              <a:buChar char="•"/>
            </a:pPr>
            <a:r>
              <a:rPr lang="en-US" sz="3200" dirty="0">
                <a:latin typeface="Arial"/>
                <a:cs typeface="Arial"/>
              </a:rPr>
              <a:t>Four children were unable to attend the follow-up assessment because of testing burden. </a:t>
            </a:r>
          </a:p>
          <a:p>
            <a:pPr marL="1489075" lvl="1" indent="-457200" defTabSz="709613" eaLnBrk="0" hangingPunct="0">
              <a:lnSpc>
                <a:spcPct val="120000"/>
              </a:lnSpc>
              <a:buFont typeface="Arial"/>
              <a:buChar char="•"/>
            </a:pPr>
            <a:r>
              <a:rPr lang="en-US" sz="3200" dirty="0">
                <a:latin typeface="Arial"/>
                <a:cs typeface="Arial"/>
              </a:rPr>
              <a:t>Technical difficulties accounted for two missing AHA scoring. </a:t>
            </a:r>
          </a:p>
          <a:p>
            <a:pPr marL="914400" lvl="1" indent="-457200" defTabSz="917575" eaLnBrk="0" hangingPunct="0">
              <a:lnSpc>
                <a:spcPct val="120000"/>
              </a:lnSpc>
              <a:buFont typeface="Arial"/>
              <a:buChar char="•"/>
            </a:pPr>
            <a:r>
              <a:rPr lang="en-US" sz="3200" dirty="0">
                <a:latin typeface="Arial"/>
                <a:cs typeface="Arial"/>
              </a:rPr>
              <a:t>On average, children spent 96.7% (3.1%) of their time doing whole task practice and 3.0% (3.0%) on part task practice. </a:t>
            </a:r>
          </a:p>
          <a:p>
            <a:pPr marL="914400" indent="-457200" defTabSz="917575" eaLnBrk="0" hangingPunct="0">
              <a:lnSpc>
                <a:spcPct val="120000"/>
              </a:lnSpc>
              <a:buFont typeface="Arial"/>
              <a:buChar char="•"/>
            </a:pPr>
            <a:r>
              <a:rPr lang="en-US" sz="3200" dirty="0">
                <a:latin typeface="Arial"/>
                <a:cs typeface="Arial"/>
              </a:rPr>
              <a:t>No significant improvements of the BBT across time points was observed (p&gt;0.05).</a:t>
            </a:r>
          </a:p>
          <a:p>
            <a:pPr marL="914400" lvl="1" indent="-457200" defTabSz="917575" eaLnBrk="0" hangingPunct="0">
              <a:lnSpc>
                <a:spcPct val="120000"/>
              </a:lnSpc>
              <a:buFont typeface="Arial"/>
              <a:buChar char="•"/>
            </a:pPr>
            <a:r>
              <a:rPr lang="en-US" sz="3200" dirty="0">
                <a:latin typeface="Arial"/>
                <a:cs typeface="Arial"/>
              </a:rPr>
              <a:t>Significant improvements across time points was observed for the JTTHF (p=0.004). </a:t>
            </a:r>
          </a:p>
          <a:p>
            <a:pPr marL="914400" lvl="1" indent="-457200" defTabSz="917575" eaLnBrk="0" hangingPunct="0">
              <a:lnSpc>
                <a:spcPct val="120000"/>
              </a:lnSpc>
              <a:buFont typeface="Arial"/>
              <a:buChar char="•"/>
            </a:pPr>
            <a:r>
              <a:rPr lang="en-US" sz="3200" dirty="0">
                <a:solidFill>
                  <a:srgbClr val="000000"/>
                </a:solidFill>
                <a:latin typeface="Arial"/>
                <a:cs typeface="Arial"/>
              </a:rPr>
              <a:t>Five children out of 13 who had achieve maximum scores (1080s, reflecting an inability of the test to measure above that) did not demonstrate improvements.</a:t>
            </a:r>
          </a:p>
          <a:p>
            <a:pPr marL="914400" indent="-457200" defTabSz="917575" eaLnBrk="0" hangingPunct="0">
              <a:lnSpc>
                <a:spcPct val="120000"/>
              </a:lnSpc>
              <a:buFont typeface="Arial"/>
              <a:buChar char="•"/>
            </a:pPr>
            <a:r>
              <a:rPr lang="en-US" sz="3200" dirty="0">
                <a:latin typeface="Arial"/>
                <a:cs typeface="Arial"/>
              </a:rPr>
              <a:t>Improvements of bimanual functions was also observed (p&lt;0.001)</a:t>
            </a:r>
          </a:p>
          <a:p>
            <a:pPr marL="914400" indent="-457200" defTabSz="917575" eaLnBrk="0" hangingPunct="0">
              <a:lnSpc>
                <a:spcPct val="120000"/>
              </a:lnSpc>
              <a:buFont typeface="Arial"/>
              <a:buChar char="•"/>
            </a:pPr>
            <a:r>
              <a:rPr lang="en-US" sz="3200" dirty="0">
                <a:latin typeface="Arial"/>
                <a:cs typeface="Arial"/>
              </a:rPr>
              <a:t>Significant improvements across time points was observed for the COPM and ABILHAND-Kids(p&lt;0.001)</a:t>
            </a:r>
          </a:p>
          <a:p>
            <a:pPr marL="1409700" lvl="1" indent="-457200" defTabSz="917575" eaLnBrk="0" hangingPunct="0">
              <a:lnSpc>
                <a:spcPct val="120000"/>
              </a:lnSpc>
            </a:pPr>
            <a:endParaRPr lang="en-US" sz="3200" dirty="0">
              <a:latin typeface="Arial"/>
              <a:cs typeface="Arial"/>
            </a:endParaRPr>
          </a:p>
          <a:p>
            <a:pPr marL="1409700" lvl="1" indent="-457200" defTabSz="917575" eaLnBrk="0" hangingPunct="0">
              <a:lnSpc>
                <a:spcPct val="120000"/>
              </a:lnSpc>
              <a:buFont typeface="Arial"/>
              <a:buChar char="•"/>
            </a:pPr>
            <a:endParaRPr lang="en-US" sz="3200" b="1" dirty="0">
              <a:latin typeface="Arial"/>
              <a:cs typeface="Arial"/>
            </a:endParaRPr>
          </a:p>
        </p:txBody>
      </p:sp>
      <p:sp>
        <p:nvSpPr>
          <p:cNvPr id="26" name="Rectangle 9730"/>
          <p:cNvSpPr>
            <a:spLocks noChangeArrowheads="1"/>
          </p:cNvSpPr>
          <p:nvPr/>
        </p:nvSpPr>
        <p:spPr bwMode="auto">
          <a:xfrm>
            <a:off x="1537922" y="23184615"/>
            <a:ext cx="15365413" cy="1227383"/>
          </a:xfrm>
          <a:prstGeom prst="rect">
            <a:avLst/>
          </a:prstGeom>
          <a:solidFill>
            <a:schemeClr val="accent1">
              <a:lumMod val="50000"/>
            </a:schemeClr>
          </a:solidFill>
          <a:ln>
            <a:noFill/>
          </a:ln>
          <a:extLst/>
        </p:spPr>
        <p:txBody>
          <a:bodyPr lIns="0" tIns="0" rIns="0" bIns="0"/>
          <a:lstStyle/>
          <a:p>
            <a:pPr marL="457200" indent="-38100" defTabSz="457200">
              <a:tabLst>
                <a:tab pos="419100" algn="l"/>
                <a:tab pos="11430000" algn="r"/>
              </a:tabLst>
            </a:pPr>
            <a:r>
              <a:rPr lang="en-US" sz="6000" b="1" dirty="0">
                <a:solidFill>
                  <a:schemeClr val="bg1"/>
                </a:solidFill>
                <a:latin typeface="Arial"/>
                <a:cs typeface="Arial"/>
              </a:rPr>
              <a:t>Objective</a:t>
            </a:r>
          </a:p>
        </p:txBody>
      </p:sp>
      <p:sp>
        <p:nvSpPr>
          <p:cNvPr id="27" name="Rectangle 26"/>
          <p:cNvSpPr/>
          <p:nvPr/>
        </p:nvSpPr>
        <p:spPr>
          <a:xfrm>
            <a:off x="1517214" y="24612768"/>
            <a:ext cx="15365413" cy="2913213"/>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8" name="TextBox 27"/>
          <p:cNvSpPr txBox="1"/>
          <p:nvPr/>
        </p:nvSpPr>
        <p:spPr>
          <a:xfrm>
            <a:off x="1972262" y="25017385"/>
            <a:ext cx="14353558" cy="1848711"/>
          </a:xfrm>
          <a:prstGeom prst="rect">
            <a:avLst/>
          </a:prstGeom>
          <a:noFill/>
        </p:spPr>
        <p:txBody>
          <a:bodyPr wrap="square" rtlCol="0">
            <a:spAutoFit/>
          </a:bodyPr>
          <a:lstStyle/>
          <a:p>
            <a:pPr marL="66675" algn="just" defTabSz="457200" eaLnBrk="0" hangingPunct="0">
              <a:lnSpc>
                <a:spcPct val="120000"/>
              </a:lnSpc>
              <a:buFont typeface="CommonBullets" charset="0"/>
              <a:buNone/>
              <a:tabLst>
                <a:tab pos="11430000" algn="r"/>
              </a:tabLst>
            </a:pPr>
            <a:r>
              <a:rPr lang="en-US" sz="3200" dirty="0">
                <a:latin typeface="Arial"/>
                <a:cs typeface="Arial"/>
              </a:rPr>
              <a:t>The objective of this study was to assess the effectiveness of an intensive bimanual intervention on upper limb functions in children who have undergone </a:t>
            </a:r>
            <a:r>
              <a:rPr lang="en-US" sz="3200" dirty="0" err="1">
                <a:latin typeface="Arial"/>
                <a:cs typeface="Arial"/>
              </a:rPr>
              <a:t>hemispherectomy</a:t>
            </a:r>
            <a:r>
              <a:rPr lang="en-US" sz="3200" dirty="0">
                <a:latin typeface="Arial"/>
                <a:cs typeface="Arial"/>
              </a:rPr>
              <a:t>. </a:t>
            </a:r>
          </a:p>
        </p:txBody>
      </p:sp>
      <p:sp>
        <p:nvSpPr>
          <p:cNvPr id="29" name="Rectangle 9730"/>
          <p:cNvSpPr>
            <a:spLocks noChangeArrowheads="1"/>
          </p:cNvSpPr>
          <p:nvPr/>
        </p:nvSpPr>
        <p:spPr bwMode="auto">
          <a:xfrm>
            <a:off x="1517214" y="28183248"/>
            <a:ext cx="15365413" cy="1227383"/>
          </a:xfrm>
          <a:prstGeom prst="rect">
            <a:avLst/>
          </a:prstGeom>
          <a:solidFill>
            <a:schemeClr val="accent1">
              <a:lumMod val="50000"/>
            </a:schemeClr>
          </a:solidFill>
          <a:ln>
            <a:noFill/>
          </a:ln>
          <a:extLst/>
        </p:spPr>
        <p:txBody>
          <a:bodyPr lIns="0" tIns="0" rIns="0" bIns="0"/>
          <a:lstStyle/>
          <a:p>
            <a:pPr marL="457200" indent="-38100" defTabSz="457200">
              <a:tabLst>
                <a:tab pos="419100" algn="l"/>
                <a:tab pos="11430000" algn="r"/>
              </a:tabLst>
            </a:pPr>
            <a:r>
              <a:rPr lang="en-US" sz="6000" b="1" dirty="0">
                <a:solidFill>
                  <a:schemeClr val="bg1"/>
                </a:solidFill>
                <a:latin typeface="Arial"/>
                <a:cs typeface="Arial"/>
              </a:rPr>
              <a:t>Methodology</a:t>
            </a:r>
          </a:p>
        </p:txBody>
      </p:sp>
      <p:sp>
        <p:nvSpPr>
          <p:cNvPr id="30" name="Rectangle 29"/>
          <p:cNvSpPr/>
          <p:nvPr/>
        </p:nvSpPr>
        <p:spPr>
          <a:xfrm>
            <a:off x="1517214" y="29550909"/>
            <a:ext cx="15365413" cy="7685828"/>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32" name="Picture 31" descr="timelin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014" y="30550830"/>
            <a:ext cx="14656206" cy="1894008"/>
          </a:xfrm>
          <a:prstGeom prst="rect">
            <a:avLst/>
          </a:prstGeom>
        </p:spPr>
      </p:pic>
      <p:sp>
        <p:nvSpPr>
          <p:cNvPr id="33" name="TextBox 32"/>
          <p:cNvSpPr txBox="1"/>
          <p:nvPr/>
        </p:nvSpPr>
        <p:spPr>
          <a:xfrm>
            <a:off x="1972262" y="32941371"/>
            <a:ext cx="14353558" cy="4803366"/>
          </a:xfrm>
          <a:prstGeom prst="rect">
            <a:avLst/>
          </a:prstGeom>
          <a:noFill/>
        </p:spPr>
        <p:txBody>
          <a:bodyPr wrap="square" numCol="2" rtlCol="0">
            <a:spAutoFit/>
          </a:bodyPr>
          <a:lstStyle/>
          <a:p>
            <a:pPr>
              <a:lnSpc>
                <a:spcPct val="120000"/>
              </a:lnSpc>
            </a:pPr>
            <a:r>
              <a:rPr lang="en-US" sz="3200" u="sng" dirty="0">
                <a:latin typeface="Arial"/>
                <a:cs typeface="Arial"/>
              </a:rPr>
              <a:t>Participants</a:t>
            </a:r>
            <a:r>
              <a:rPr lang="en-US" sz="3200" dirty="0">
                <a:latin typeface="Arial"/>
                <a:cs typeface="Arial"/>
              </a:rPr>
              <a:t>: </a:t>
            </a:r>
          </a:p>
          <a:p>
            <a:pPr marL="457200" indent="-457200">
              <a:lnSpc>
                <a:spcPct val="120000"/>
              </a:lnSpc>
              <a:buFont typeface="Arial"/>
              <a:buChar char="•"/>
            </a:pPr>
            <a:r>
              <a:rPr lang="en-US" sz="3200" dirty="0">
                <a:latin typeface="Arial"/>
                <a:cs typeface="Arial"/>
              </a:rPr>
              <a:t>13 children </a:t>
            </a:r>
          </a:p>
          <a:p>
            <a:pPr marL="457200" indent="-457200">
              <a:lnSpc>
                <a:spcPct val="120000"/>
              </a:lnSpc>
              <a:buFont typeface="Arial"/>
              <a:buChar char="•"/>
            </a:pPr>
            <a:r>
              <a:rPr lang="en-US" sz="3200" dirty="0">
                <a:latin typeface="Arial"/>
                <a:cs typeface="Arial"/>
              </a:rPr>
              <a:t>9 males, 4 females</a:t>
            </a:r>
          </a:p>
          <a:p>
            <a:pPr marL="457200" indent="-457200">
              <a:lnSpc>
                <a:spcPct val="120000"/>
              </a:lnSpc>
              <a:buFont typeface="Arial"/>
              <a:buChar char="•"/>
            </a:pPr>
            <a:r>
              <a:rPr lang="en-US" sz="3200" dirty="0">
                <a:latin typeface="Arial"/>
                <a:cs typeface="Arial"/>
              </a:rPr>
              <a:t>Age range 7.5 to 16.5</a:t>
            </a:r>
          </a:p>
          <a:p>
            <a:pPr marL="457200" indent="-457200">
              <a:lnSpc>
                <a:spcPct val="120000"/>
              </a:lnSpc>
              <a:buFont typeface="Arial"/>
              <a:buChar char="•"/>
            </a:pPr>
            <a:r>
              <a:rPr lang="en-US" sz="3200" dirty="0">
                <a:latin typeface="Arial"/>
                <a:cs typeface="Arial"/>
              </a:rPr>
              <a:t>Mean age = 11.8 years</a:t>
            </a:r>
          </a:p>
          <a:p>
            <a:pPr marL="457200" indent="-457200">
              <a:lnSpc>
                <a:spcPct val="120000"/>
              </a:lnSpc>
              <a:buFont typeface="Arial"/>
              <a:buChar char="•"/>
            </a:pPr>
            <a:r>
              <a:rPr lang="en-US" sz="3200" dirty="0">
                <a:latin typeface="Arial"/>
                <a:cs typeface="Arial"/>
              </a:rPr>
              <a:t>Mean age at surgery = 6.2 years</a:t>
            </a:r>
          </a:p>
          <a:p>
            <a:pPr marL="457200" indent="-457200">
              <a:lnSpc>
                <a:spcPct val="120000"/>
              </a:lnSpc>
              <a:buFont typeface="Arial"/>
              <a:buChar char="•"/>
            </a:pPr>
            <a:endParaRPr lang="en-US" sz="3200" dirty="0">
              <a:latin typeface="Arial"/>
              <a:cs typeface="Arial"/>
            </a:endParaRPr>
          </a:p>
          <a:p>
            <a:pPr marL="457200" indent="-457200">
              <a:lnSpc>
                <a:spcPct val="120000"/>
              </a:lnSpc>
              <a:buFont typeface="Arial"/>
              <a:buChar char="•"/>
            </a:pPr>
            <a:endParaRPr lang="en-US" sz="3200" dirty="0">
              <a:latin typeface="Arial"/>
              <a:cs typeface="Arial"/>
            </a:endParaRPr>
          </a:p>
          <a:p>
            <a:pPr>
              <a:lnSpc>
                <a:spcPct val="120000"/>
              </a:lnSpc>
            </a:pPr>
            <a:endParaRPr lang="en-US" sz="3200" dirty="0">
              <a:latin typeface="Arial"/>
              <a:cs typeface="Arial"/>
            </a:endParaRPr>
          </a:p>
          <a:p>
            <a:pPr marL="457200" indent="-457200">
              <a:lnSpc>
                <a:spcPct val="120000"/>
              </a:lnSpc>
              <a:buFont typeface="Arial"/>
              <a:buChar char="•"/>
            </a:pPr>
            <a:r>
              <a:rPr lang="en-US" sz="3200" dirty="0">
                <a:latin typeface="Arial"/>
                <a:cs typeface="Arial"/>
              </a:rPr>
              <a:t>10 functional </a:t>
            </a:r>
            <a:r>
              <a:rPr lang="en-US" sz="3200" dirty="0" err="1">
                <a:latin typeface="Arial"/>
                <a:cs typeface="Arial"/>
              </a:rPr>
              <a:t>hemispherectomy</a:t>
            </a:r>
            <a:r>
              <a:rPr lang="en-US" sz="3200" dirty="0">
                <a:latin typeface="Arial"/>
                <a:cs typeface="Arial"/>
              </a:rPr>
              <a:t> and 3 anatomical </a:t>
            </a:r>
          </a:p>
          <a:p>
            <a:pPr marL="457200" indent="-457200">
              <a:lnSpc>
                <a:spcPct val="120000"/>
              </a:lnSpc>
              <a:buFont typeface="Arial"/>
              <a:buChar char="•"/>
            </a:pPr>
            <a:r>
              <a:rPr lang="en-US" sz="3200" dirty="0">
                <a:latin typeface="Arial"/>
                <a:cs typeface="Arial"/>
              </a:rPr>
              <a:t>MACS score of II and III</a:t>
            </a:r>
          </a:p>
        </p:txBody>
      </p:sp>
      <p:sp>
        <p:nvSpPr>
          <p:cNvPr id="34" name="TextBox 33"/>
          <p:cNvSpPr txBox="1"/>
          <p:nvPr/>
        </p:nvSpPr>
        <p:spPr>
          <a:xfrm>
            <a:off x="1972262" y="29767306"/>
            <a:ext cx="7027430" cy="630942"/>
          </a:xfrm>
          <a:prstGeom prst="rect">
            <a:avLst/>
          </a:prstGeom>
          <a:noFill/>
        </p:spPr>
        <p:txBody>
          <a:bodyPr wrap="square" rtlCol="0">
            <a:spAutoFit/>
          </a:bodyPr>
          <a:lstStyle/>
          <a:p>
            <a:r>
              <a:rPr lang="en-US" sz="3500" u="sng" dirty="0">
                <a:latin typeface="Arial"/>
                <a:cs typeface="Arial"/>
              </a:rPr>
              <a:t>Study Design</a:t>
            </a:r>
            <a:r>
              <a:rPr lang="en-US" sz="3500" dirty="0">
                <a:latin typeface="Arial"/>
                <a:cs typeface="Arial"/>
              </a:rPr>
              <a:t>: </a:t>
            </a:r>
            <a:endParaRPr lang="fr-CA" sz="3500" dirty="0"/>
          </a:p>
        </p:txBody>
      </p:sp>
      <p:sp>
        <p:nvSpPr>
          <p:cNvPr id="35" name="TextBox 34"/>
          <p:cNvSpPr txBox="1"/>
          <p:nvPr/>
        </p:nvSpPr>
        <p:spPr>
          <a:xfrm>
            <a:off x="18347240" y="16178278"/>
            <a:ext cx="14353558" cy="21956780"/>
          </a:xfrm>
          <a:prstGeom prst="rect">
            <a:avLst/>
          </a:prstGeom>
          <a:noFill/>
        </p:spPr>
        <p:txBody>
          <a:bodyPr wrap="square" rtlCol="0">
            <a:spAutoFit/>
          </a:bodyPr>
          <a:lstStyle/>
          <a:p>
            <a:pPr>
              <a:lnSpc>
                <a:spcPct val="120000"/>
              </a:lnSpc>
            </a:pPr>
            <a:r>
              <a:rPr lang="en-US" sz="3200" u="sng" dirty="0">
                <a:latin typeface="Arial"/>
                <a:cs typeface="Arial"/>
              </a:rPr>
              <a:t>Intervention</a:t>
            </a:r>
            <a:r>
              <a:rPr lang="en-US" sz="3200" dirty="0">
                <a:latin typeface="Arial"/>
                <a:cs typeface="Arial"/>
              </a:rPr>
              <a:t>: </a:t>
            </a:r>
          </a:p>
          <a:p>
            <a:pPr marL="457200" indent="-457200">
              <a:lnSpc>
                <a:spcPct val="120000"/>
              </a:lnSpc>
              <a:buFont typeface="Arial"/>
              <a:buChar char="•"/>
            </a:pPr>
            <a:r>
              <a:rPr lang="en-US" sz="3200" dirty="0">
                <a:latin typeface="Arial"/>
                <a:cs typeface="Arial"/>
              </a:rPr>
              <a:t>All participants underwent 90 hours of </a:t>
            </a:r>
            <a:r>
              <a:rPr lang="en-US" sz="3200" b="1" dirty="0">
                <a:latin typeface="Arial"/>
                <a:cs typeface="Arial"/>
              </a:rPr>
              <a:t>HABIT training in a day camp </a:t>
            </a:r>
            <a:r>
              <a:rPr lang="en-US" sz="3200" dirty="0">
                <a:latin typeface="Arial"/>
                <a:cs typeface="Arial"/>
              </a:rPr>
              <a:t>environment at Teachers College, Columbia University (n=11) or </a:t>
            </a:r>
            <a:r>
              <a:rPr lang="en-US" sz="3200" dirty="0" err="1">
                <a:latin typeface="Arial"/>
                <a:cs typeface="Arial"/>
              </a:rPr>
              <a:t>Universit</a:t>
            </a:r>
            <a:r>
              <a:rPr lang="fr-CA" sz="3200" dirty="0" err="1">
                <a:latin typeface="Arial"/>
                <a:cs typeface="Arial"/>
              </a:rPr>
              <a:t>é</a:t>
            </a:r>
            <a:r>
              <a:rPr lang="fr-CA" sz="3200" dirty="0">
                <a:latin typeface="Arial"/>
                <a:cs typeface="Arial"/>
              </a:rPr>
              <a:t> catholique de Louvain, </a:t>
            </a:r>
            <a:r>
              <a:rPr lang="fr-CA" sz="3200" dirty="0" err="1">
                <a:latin typeface="Arial"/>
                <a:cs typeface="Arial"/>
              </a:rPr>
              <a:t>Belgium</a:t>
            </a:r>
            <a:r>
              <a:rPr lang="fr-CA" sz="3200" dirty="0">
                <a:latin typeface="Arial"/>
                <a:cs typeface="Arial"/>
              </a:rPr>
              <a:t> (n=2)</a:t>
            </a:r>
            <a:r>
              <a:rPr lang="en-US" sz="3200" dirty="0">
                <a:latin typeface="Arial"/>
                <a:cs typeface="Arial"/>
              </a:rPr>
              <a:t>. </a:t>
            </a:r>
          </a:p>
          <a:p>
            <a:pPr marL="457200" indent="-457200">
              <a:lnSpc>
                <a:spcPct val="120000"/>
              </a:lnSpc>
              <a:buFont typeface="Arial"/>
              <a:buChar char="•"/>
            </a:pPr>
            <a:r>
              <a:rPr lang="en-US" sz="3200" dirty="0">
                <a:latin typeface="Arial"/>
                <a:cs typeface="Arial"/>
              </a:rPr>
              <a:t>Children were engaged in </a:t>
            </a:r>
            <a:r>
              <a:rPr lang="en-US" sz="3200" b="1" dirty="0">
                <a:latin typeface="Arial"/>
                <a:cs typeface="Arial"/>
              </a:rPr>
              <a:t>fine and gross motor activities</a:t>
            </a:r>
            <a:r>
              <a:rPr lang="en-US" sz="3200" dirty="0">
                <a:latin typeface="Arial"/>
                <a:cs typeface="Arial"/>
              </a:rPr>
              <a:t> individually chosen according to the child’s abilities to use the affected hand as a manipulator or stabilizer in order to achieve success to encourage </a:t>
            </a:r>
            <a:r>
              <a:rPr lang="en-US" sz="3200" b="1" dirty="0">
                <a:latin typeface="Arial"/>
                <a:cs typeface="Arial"/>
              </a:rPr>
              <a:t>bimanual use</a:t>
            </a:r>
            <a:r>
              <a:rPr lang="en-US" sz="3200" dirty="0">
                <a:latin typeface="Arial"/>
                <a:cs typeface="Arial"/>
              </a:rPr>
              <a:t>. </a:t>
            </a:r>
          </a:p>
          <a:p>
            <a:pPr marL="457200" indent="-457200">
              <a:lnSpc>
                <a:spcPct val="120000"/>
              </a:lnSpc>
              <a:buFont typeface="Arial"/>
              <a:buChar char="•"/>
            </a:pPr>
            <a:r>
              <a:rPr lang="en-US" sz="3200" dirty="0">
                <a:latin typeface="Arial"/>
                <a:cs typeface="Arial"/>
              </a:rPr>
              <a:t>The activities chosen for </a:t>
            </a:r>
            <a:r>
              <a:rPr lang="en-US" sz="3200" b="1" dirty="0">
                <a:latin typeface="Arial"/>
                <a:cs typeface="Arial"/>
              </a:rPr>
              <a:t>goal training</a:t>
            </a:r>
            <a:r>
              <a:rPr lang="en-US" sz="3200" dirty="0">
                <a:latin typeface="Arial"/>
                <a:cs typeface="Arial"/>
              </a:rPr>
              <a:t> were selected according to the children’s and parents’ priorities, reported using the Canadian Occupational Performance Measure (COPM). </a:t>
            </a:r>
          </a:p>
          <a:p>
            <a:pPr marL="457200" indent="-457200">
              <a:lnSpc>
                <a:spcPct val="120000"/>
              </a:lnSpc>
              <a:buFont typeface="Arial"/>
              <a:buChar char="•"/>
            </a:pPr>
            <a:r>
              <a:rPr lang="en-US" sz="3200" dirty="0">
                <a:latin typeface="Arial"/>
                <a:cs typeface="Arial"/>
              </a:rPr>
              <a:t>Whenever possible, part task practice was included (</a:t>
            </a:r>
            <a:r>
              <a:rPr lang="en-CA" sz="3200" dirty="0">
                <a:latin typeface="Arial" pitchFamily="34" charset="0"/>
                <a:cs typeface="Arial" pitchFamily="34" charset="0"/>
              </a:rPr>
              <a:t>practice of specific components of the task in a repetitive sequence of 30 seconds)</a:t>
            </a:r>
            <a:endParaRPr lang="en-US" sz="3200" dirty="0">
              <a:latin typeface="Arial" pitchFamily="34" charset="0"/>
              <a:cs typeface="Arial" pitchFamily="34" charset="0"/>
            </a:endParaRPr>
          </a:p>
          <a:p>
            <a:pPr marL="457200" indent="-457200">
              <a:lnSpc>
                <a:spcPct val="120000"/>
              </a:lnSpc>
              <a:buFont typeface="Arial"/>
              <a:buChar char="•"/>
            </a:pPr>
            <a:r>
              <a:rPr lang="en-US" sz="3200" dirty="0">
                <a:latin typeface="Arial"/>
                <a:cs typeface="Arial"/>
              </a:rPr>
              <a:t>All clinical measures were assessed by a blinded clinician twice before, immediately and 6 months after 90 hours of intervention.</a:t>
            </a:r>
          </a:p>
          <a:p>
            <a:pPr marL="457200" indent="-457200">
              <a:lnSpc>
                <a:spcPct val="120000"/>
              </a:lnSpc>
              <a:buFont typeface="Arial"/>
              <a:buChar char="•"/>
            </a:pPr>
            <a:endParaRPr lang="en-US" sz="3200" dirty="0">
              <a:latin typeface="Arial"/>
              <a:cs typeface="Arial"/>
            </a:endParaRPr>
          </a:p>
          <a:p>
            <a:pPr>
              <a:lnSpc>
                <a:spcPct val="120000"/>
              </a:lnSpc>
            </a:pPr>
            <a:endParaRPr lang="en-US" sz="3200" dirty="0">
              <a:latin typeface="Arial"/>
              <a:cs typeface="Arial"/>
            </a:endParaRPr>
          </a:p>
          <a:p>
            <a:pPr>
              <a:lnSpc>
                <a:spcPct val="120000"/>
              </a:lnSpc>
            </a:pPr>
            <a:endParaRPr lang="en-US" sz="3200" dirty="0">
              <a:latin typeface="Arial"/>
              <a:cs typeface="Arial"/>
            </a:endParaRPr>
          </a:p>
          <a:p>
            <a:pPr>
              <a:lnSpc>
                <a:spcPct val="120000"/>
              </a:lnSpc>
            </a:pPr>
            <a:endParaRPr lang="en-US" sz="3200" dirty="0">
              <a:latin typeface="Arial"/>
              <a:cs typeface="Arial"/>
            </a:endParaRPr>
          </a:p>
          <a:p>
            <a:pPr>
              <a:lnSpc>
                <a:spcPct val="120000"/>
              </a:lnSpc>
            </a:pPr>
            <a:endParaRPr lang="en-US" sz="3200" dirty="0">
              <a:latin typeface="Arial"/>
              <a:cs typeface="Arial"/>
            </a:endParaRPr>
          </a:p>
          <a:p>
            <a:pPr>
              <a:lnSpc>
                <a:spcPct val="120000"/>
              </a:lnSpc>
            </a:pPr>
            <a:endParaRPr lang="en-US" sz="3200" dirty="0">
              <a:latin typeface="Arial"/>
              <a:cs typeface="Arial"/>
            </a:endParaRPr>
          </a:p>
          <a:p>
            <a:pPr>
              <a:lnSpc>
                <a:spcPct val="120000"/>
              </a:lnSpc>
            </a:pPr>
            <a:endParaRPr lang="en-US" sz="3200" dirty="0">
              <a:latin typeface="Arial"/>
              <a:cs typeface="Arial"/>
            </a:endParaRPr>
          </a:p>
          <a:p>
            <a:pPr>
              <a:lnSpc>
                <a:spcPct val="120000"/>
              </a:lnSpc>
            </a:pPr>
            <a:endParaRPr lang="en-US" sz="3200" dirty="0">
              <a:latin typeface="Arial"/>
              <a:cs typeface="Arial"/>
            </a:endParaRPr>
          </a:p>
          <a:p>
            <a:pPr>
              <a:lnSpc>
                <a:spcPct val="120000"/>
              </a:lnSpc>
            </a:pPr>
            <a:endParaRPr lang="en-US" sz="3200" u="sng" dirty="0">
              <a:latin typeface="Arial"/>
              <a:cs typeface="Arial"/>
            </a:endParaRPr>
          </a:p>
          <a:p>
            <a:pPr>
              <a:lnSpc>
                <a:spcPct val="120000"/>
              </a:lnSpc>
            </a:pPr>
            <a:r>
              <a:rPr lang="en-US" sz="3200" u="sng" dirty="0">
                <a:latin typeface="Arial"/>
                <a:cs typeface="Arial"/>
              </a:rPr>
              <a:t>Clinical outcomes</a:t>
            </a:r>
            <a:r>
              <a:rPr lang="en-US" sz="3200" dirty="0">
                <a:latin typeface="Arial"/>
                <a:cs typeface="Arial"/>
              </a:rPr>
              <a:t>:</a:t>
            </a:r>
          </a:p>
          <a:p>
            <a:pPr marL="457200" indent="-457200">
              <a:lnSpc>
                <a:spcPct val="120000"/>
              </a:lnSpc>
              <a:buFont typeface="Arial"/>
              <a:buChar char="•"/>
            </a:pPr>
            <a:r>
              <a:rPr lang="en-US" sz="3200" b="1" dirty="0">
                <a:latin typeface="Arial"/>
                <a:cs typeface="Arial"/>
              </a:rPr>
              <a:t>Bimanual performance</a:t>
            </a:r>
            <a:r>
              <a:rPr lang="en-US" sz="3200" dirty="0">
                <a:latin typeface="Arial"/>
                <a:cs typeface="Arial"/>
              </a:rPr>
              <a:t>: Assisting Hand Assessment (AHA)</a:t>
            </a:r>
          </a:p>
          <a:p>
            <a:pPr marL="457200" indent="-457200">
              <a:lnSpc>
                <a:spcPct val="120000"/>
              </a:lnSpc>
              <a:buFont typeface="Arial"/>
              <a:buChar char="•"/>
            </a:pPr>
            <a:r>
              <a:rPr lang="en-US" sz="3200" b="1" dirty="0" err="1">
                <a:latin typeface="Arial"/>
                <a:cs typeface="Arial"/>
              </a:rPr>
              <a:t>Unimanual</a:t>
            </a:r>
            <a:r>
              <a:rPr lang="en-US" sz="3200" b="1" dirty="0">
                <a:latin typeface="Arial"/>
                <a:cs typeface="Arial"/>
              </a:rPr>
              <a:t> dexterity</a:t>
            </a:r>
            <a:r>
              <a:rPr lang="en-US" sz="3200" dirty="0">
                <a:latin typeface="Arial"/>
                <a:cs typeface="Arial"/>
              </a:rPr>
              <a:t>: </a:t>
            </a:r>
          </a:p>
          <a:p>
            <a:pPr>
              <a:lnSpc>
                <a:spcPct val="120000"/>
              </a:lnSpc>
            </a:pPr>
            <a:r>
              <a:rPr lang="en-US" sz="3200" dirty="0">
                <a:latin typeface="Arial"/>
                <a:cs typeface="Arial"/>
              </a:rPr>
              <a:t>       1) </a:t>
            </a:r>
            <a:r>
              <a:rPr lang="en-US" sz="3200" dirty="0" err="1">
                <a:latin typeface="Arial"/>
                <a:cs typeface="Arial"/>
              </a:rPr>
              <a:t>Jebsen</a:t>
            </a:r>
            <a:r>
              <a:rPr lang="en-US" sz="3200" dirty="0">
                <a:latin typeface="Arial"/>
                <a:cs typeface="Arial"/>
              </a:rPr>
              <a:t>-Taylor Test of Hand Function (JTTHF) </a:t>
            </a:r>
          </a:p>
          <a:p>
            <a:pPr>
              <a:lnSpc>
                <a:spcPct val="120000"/>
              </a:lnSpc>
            </a:pPr>
            <a:r>
              <a:rPr lang="en-US" sz="3200" dirty="0">
                <a:latin typeface="Arial"/>
                <a:cs typeface="Arial"/>
              </a:rPr>
              <a:t>       2</a:t>
            </a:r>
            <a:r>
              <a:rPr lang="en-US" sz="3200">
                <a:latin typeface="Arial"/>
                <a:cs typeface="Arial"/>
              </a:rPr>
              <a:t>) Box </a:t>
            </a:r>
            <a:r>
              <a:rPr lang="en-US" sz="3200" dirty="0">
                <a:latin typeface="Arial"/>
                <a:cs typeface="Arial"/>
              </a:rPr>
              <a:t>and Block Test (BBT)</a:t>
            </a:r>
          </a:p>
          <a:p>
            <a:pPr marL="457200" indent="-457200">
              <a:lnSpc>
                <a:spcPct val="120000"/>
              </a:lnSpc>
              <a:buFont typeface="Arial"/>
              <a:buChar char="•"/>
            </a:pPr>
            <a:r>
              <a:rPr lang="en-US" sz="3200" b="1" dirty="0">
                <a:latin typeface="Arial"/>
                <a:cs typeface="Arial"/>
              </a:rPr>
              <a:t>Perceived manual ability of children</a:t>
            </a:r>
            <a:r>
              <a:rPr lang="en-US" sz="3200" dirty="0">
                <a:latin typeface="Arial"/>
                <a:cs typeface="Arial"/>
              </a:rPr>
              <a:t>: ABILHAND-KIDS </a:t>
            </a:r>
          </a:p>
          <a:p>
            <a:pPr marL="457200" indent="-457200">
              <a:lnSpc>
                <a:spcPct val="120000"/>
              </a:lnSpc>
              <a:buFont typeface="Arial"/>
              <a:buChar char="•"/>
            </a:pPr>
            <a:r>
              <a:rPr lang="en-US" sz="3200" b="1" dirty="0">
                <a:latin typeface="Arial"/>
                <a:cs typeface="Arial"/>
              </a:rPr>
              <a:t>Functional goals</a:t>
            </a:r>
            <a:r>
              <a:rPr lang="en-US" sz="3200" dirty="0">
                <a:latin typeface="Arial"/>
                <a:cs typeface="Arial"/>
              </a:rPr>
              <a:t>:</a:t>
            </a:r>
            <a:r>
              <a:rPr lang="en-US" sz="3200" b="1" dirty="0">
                <a:latin typeface="Arial"/>
                <a:cs typeface="Arial"/>
              </a:rPr>
              <a:t> </a:t>
            </a:r>
            <a:r>
              <a:rPr lang="en-US" sz="3200" dirty="0">
                <a:latin typeface="Arial"/>
                <a:cs typeface="Arial"/>
              </a:rPr>
              <a:t>Canadian Occupational Performance Measure (COPM) </a:t>
            </a:r>
          </a:p>
          <a:p>
            <a:pPr>
              <a:lnSpc>
                <a:spcPct val="120000"/>
              </a:lnSpc>
            </a:pPr>
            <a:endParaRPr lang="en-US" sz="3200" dirty="0">
              <a:latin typeface="Arial"/>
              <a:cs typeface="Arial"/>
            </a:endParaRPr>
          </a:p>
          <a:p>
            <a:pPr>
              <a:lnSpc>
                <a:spcPct val="120000"/>
              </a:lnSpc>
            </a:pPr>
            <a:r>
              <a:rPr lang="en-US" sz="3200" u="sng" dirty="0">
                <a:latin typeface="Arial"/>
                <a:cs typeface="Arial"/>
              </a:rPr>
              <a:t>Neuroimaging</a:t>
            </a:r>
            <a:r>
              <a:rPr lang="en-US" sz="3200" dirty="0">
                <a:latin typeface="Arial"/>
                <a:cs typeface="Arial"/>
              </a:rPr>
              <a:t>: </a:t>
            </a:r>
          </a:p>
          <a:p>
            <a:pPr marL="457200" indent="-457200">
              <a:lnSpc>
                <a:spcPct val="120000"/>
              </a:lnSpc>
              <a:buFont typeface="Arial"/>
              <a:buChar char="•"/>
            </a:pPr>
            <a:r>
              <a:rPr lang="en-US" sz="3200" dirty="0">
                <a:latin typeface="Arial"/>
                <a:cs typeface="Arial"/>
              </a:rPr>
              <a:t>Diffusion Tensor Imaging: reconstruction of the corticospinal tracts to see if lateralization can be used an indicator for hand function. </a:t>
            </a:r>
          </a:p>
          <a:p>
            <a:pPr marL="457200" indent="-457200">
              <a:lnSpc>
                <a:spcPct val="120000"/>
              </a:lnSpc>
              <a:buFont typeface="Arial"/>
              <a:buChar char="•"/>
            </a:pPr>
            <a:endParaRPr lang="en-US" sz="3200" dirty="0">
              <a:latin typeface="Arial"/>
              <a:cs typeface="Arial"/>
            </a:endParaRPr>
          </a:p>
        </p:txBody>
      </p:sp>
      <p:pic>
        <p:nvPicPr>
          <p:cNvPr id="37" name="Picture 36"/>
          <p:cNvPicPr>
            <a:picLocks noChangeAspect="1"/>
          </p:cNvPicPr>
          <p:nvPr/>
        </p:nvPicPr>
        <p:blipFill rotWithShape="1">
          <a:blip r:embed="rId3"/>
          <a:srcRect r="51863"/>
          <a:stretch/>
        </p:blipFill>
        <p:spPr>
          <a:xfrm>
            <a:off x="44106881" y="8768068"/>
            <a:ext cx="5185231" cy="4456095"/>
          </a:xfrm>
          <a:prstGeom prst="rect">
            <a:avLst/>
          </a:prstGeom>
        </p:spPr>
      </p:pic>
      <p:sp>
        <p:nvSpPr>
          <p:cNvPr id="40" name="Rectangle 9730"/>
          <p:cNvSpPr>
            <a:spLocks noChangeArrowheads="1"/>
          </p:cNvSpPr>
          <p:nvPr/>
        </p:nvSpPr>
        <p:spPr bwMode="auto">
          <a:xfrm>
            <a:off x="34323774" y="23005264"/>
            <a:ext cx="15365413" cy="1227383"/>
          </a:xfrm>
          <a:prstGeom prst="rect">
            <a:avLst/>
          </a:prstGeom>
          <a:solidFill>
            <a:schemeClr val="accent1">
              <a:lumMod val="50000"/>
            </a:schemeClr>
          </a:solidFill>
          <a:ln>
            <a:noFill/>
          </a:ln>
          <a:extLst/>
        </p:spPr>
        <p:txBody>
          <a:bodyPr lIns="0" tIns="0" rIns="0" bIns="0"/>
          <a:lstStyle/>
          <a:p>
            <a:pPr marL="457200" indent="-38100" defTabSz="457200">
              <a:tabLst>
                <a:tab pos="419100" algn="l"/>
                <a:tab pos="11430000" algn="r"/>
              </a:tabLst>
            </a:pPr>
            <a:r>
              <a:rPr lang="en-US" sz="6000" b="1" dirty="0">
                <a:solidFill>
                  <a:schemeClr val="bg1"/>
                </a:solidFill>
                <a:latin typeface="Arial"/>
                <a:cs typeface="Arial"/>
              </a:rPr>
              <a:t>Conclusion</a:t>
            </a:r>
          </a:p>
        </p:txBody>
      </p:sp>
      <p:sp>
        <p:nvSpPr>
          <p:cNvPr id="41" name="Rectangle 40"/>
          <p:cNvSpPr/>
          <p:nvPr/>
        </p:nvSpPr>
        <p:spPr>
          <a:xfrm>
            <a:off x="34323774" y="24433886"/>
            <a:ext cx="15365413" cy="578148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2" name="TextBox 41"/>
          <p:cNvSpPr txBox="1"/>
          <p:nvPr/>
        </p:nvSpPr>
        <p:spPr>
          <a:xfrm>
            <a:off x="34120573" y="24567982"/>
            <a:ext cx="15215827" cy="5706177"/>
          </a:xfrm>
          <a:prstGeom prst="rect">
            <a:avLst/>
          </a:prstGeom>
          <a:noFill/>
        </p:spPr>
        <p:txBody>
          <a:bodyPr wrap="square" rtlCol="0">
            <a:spAutoFit/>
          </a:bodyPr>
          <a:lstStyle/>
          <a:p>
            <a:pPr marL="914400" indent="-457200" defTabSz="917575" eaLnBrk="0" hangingPunct="0">
              <a:lnSpc>
                <a:spcPct val="120000"/>
              </a:lnSpc>
              <a:spcBef>
                <a:spcPct val="20000"/>
              </a:spcBef>
              <a:buFont typeface="Arial"/>
              <a:buChar char="•"/>
              <a:tabLst>
                <a:tab pos="1371600" algn="l"/>
              </a:tabLst>
            </a:pPr>
            <a:r>
              <a:rPr lang="en-US" sz="3200" dirty="0">
                <a:latin typeface="Arial"/>
                <a:cs typeface="Arial"/>
              </a:rPr>
              <a:t>Completion of Hand-Arm Bimanual Intensive Therapy (HABIT) appears to be feasible in individuals who have had a </a:t>
            </a:r>
            <a:r>
              <a:rPr lang="en-US" sz="3200" dirty="0" err="1">
                <a:latin typeface="Arial"/>
                <a:cs typeface="Arial"/>
              </a:rPr>
              <a:t>hemispherectomy</a:t>
            </a:r>
            <a:r>
              <a:rPr lang="en-US" sz="3200" dirty="0">
                <a:latin typeface="Arial"/>
                <a:cs typeface="Arial"/>
              </a:rPr>
              <a:t>, and could be complimentary or a viable alternative to CIMT.</a:t>
            </a:r>
          </a:p>
          <a:p>
            <a:pPr marL="914400" indent="-457200" defTabSz="917575" eaLnBrk="0" hangingPunct="0">
              <a:lnSpc>
                <a:spcPct val="120000"/>
              </a:lnSpc>
              <a:spcBef>
                <a:spcPct val="20000"/>
              </a:spcBef>
              <a:buFont typeface="Arial"/>
              <a:buChar char="•"/>
              <a:tabLst>
                <a:tab pos="1371600" algn="l"/>
              </a:tabLst>
            </a:pPr>
            <a:r>
              <a:rPr lang="en-US" sz="3200" dirty="0">
                <a:latin typeface="Arial"/>
                <a:cs typeface="Arial"/>
              </a:rPr>
              <a:t>Lateralization could not be used as a predictor for hand function (small sample size)</a:t>
            </a:r>
          </a:p>
          <a:p>
            <a:pPr marL="1028700" indent="-571500" defTabSz="917575" eaLnBrk="0" hangingPunct="0">
              <a:lnSpc>
                <a:spcPct val="120000"/>
              </a:lnSpc>
              <a:spcBef>
                <a:spcPct val="20000"/>
              </a:spcBef>
              <a:buFontTx/>
              <a:buChar char="•"/>
              <a:tabLst>
                <a:tab pos="1371600" algn="l"/>
              </a:tabLst>
            </a:pPr>
            <a:r>
              <a:rPr lang="en-US" sz="3200" dirty="0">
                <a:latin typeface="Arial"/>
                <a:cs typeface="Arial"/>
              </a:rPr>
              <a:t>Improvement of bimanual function and functional goals can be related to the nature of activities prioritized in HABIT</a:t>
            </a:r>
          </a:p>
          <a:p>
            <a:pPr marL="1028700" indent="-571500" defTabSz="917575" eaLnBrk="0" hangingPunct="0">
              <a:lnSpc>
                <a:spcPct val="120000"/>
              </a:lnSpc>
              <a:spcBef>
                <a:spcPct val="20000"/>
              </a:spcBef>
              <a:buFontTx/>
              <a:buChar char="•"/>
              <a:tabLst>
                <a:tab pos="1371600" algn="l"/>
              </a:tabLst>
            </a:pPr>
            <a:r>
              <a:rPr lang="en-US" sz="3200" dirty="0">
                <a:latin typeface="Arial"/>
                <a:cs typeface="Arial"/>
              </a:rPr>
              <a:t>Future work should focus on bimanual performance and the neural substrates underlying these improvements in a larger sample of individuals.</a:t>
            </a:r>
            <a:endParaRPr lang="en-US" sz="3200" b="1" dirty="0">
              <a:latin typeface="Arial"/>
              <a:cs typeface="Arial"/>
            </a:endParaRPr>
          </a:p>
        </p:txBody>
      </p:sp>
      <p:pic>
        <p:nvPicPr>
          <p:cNvPr id="43" name="Picture 42"/>
          <p:cNvPicPr>
            <a:picLocks noChangeAspect="1"/>
          </p:cNvPicPr>
          <p:nvPr/>
        </p:nvPicPr>
        <p:blipFill rotWithShape="1">
          <a:blip r:embed="rId3"/>
          <a:srcRect l="53116"/>
          <a:stretch/>
        </p:blipFill>
        <p:spPr>
          <a:xfrm>
            <a:off x="44241832" y="13389571"/>
            <a:ext cx="5050280" cy="4456095"/>
          </a:xfrm>
          <a:prstGeom prst="rect">
            <a:avLst/>
          </a:prstGeom>
        </p:spPr>
      </p:pic>
      <p:sp>
        <p:nvSpPr>
          <p:cNvPr id="44" name="Rectangle 11873"/>
          <p:cNvSpPr>
            <a:spLocks noChangeArrowheads="1"/>
          </p:cNvSpPr>
          <p:nvPr/>
        </p:nvSpPr>
        <p:spPr bwMode="auto">
          <a:xfrm>
            <a:off x="33968172" y="33683814"/>
            <a:ext cx="17085828" cy="4060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457200" defTabSz="917575" eaLnBrk="0" hangingPunct="0">
              <a:lnSpc>
                <a:spcPct val="90000"/>
              </a:lnSpc>
              <a:spcBef>
                <a:spcPct val="20000"/>
              </a:spcBef>
              <a:tabLst>
                <a:tab pos="1371600" algn="l"/>
              </a:tabLst>
            </a:pPr>
            <a:r>
              <a:rPr lang="en-US" sz="2000" b="1" dirty="0">
                <a:latin typeface="Arial"/>
                <a:cs typeface="Arial"/>
              </a:rPr>
              <a:t>References</a:t>
            </a:r>
          </a:p>
          <a:p>
            <a:pPr marL="914400" indent="-457200" defTabSz="917575" eaLnBrk="0" hangingPunct="0">
              <a:lnSpc>
                <a:spcPct val="90000"/>
              </a:lnSpc>
              <a:spcBef>
                <a:spcPct val="20000"/>
              </a:spcBef>
              <a:buFont typeface="+mj-lt"/>
              <a:buAutoNum type="arabicPeriod"/>
              <a:tabLst>
                <a:tab pos="1371600" algn="l"/>
              </a:tabLst>
            </a:pPr>
            <a:r>
              <a:rPr lang="en-CA" sz="1600" dirty="0" err="1">
                <a:latin typeface="Arial"/>
                <a:cs typeface="Arial"/>
              </a:rPr>
              <a:t>Kupper</a:t>
            </a:r>
            <a:r>
              <a:rPr lang="en-CA" sz="1600" dirty="0">
                <a:latin typeface="Arial"/>
                <a:cs typeface="Arial"/>
              </a:rPr>
              <a:t> H, </a:t>
            </a:r>
            <a:r>
              <a:rPr lang="en-CA" sz="1600" dirty="0" err="1">
                <a:latin typeface="Arial"/>
                <a:cs typeface="Arial"/>
              </a:rPr>
              <a:t>Kudernatsch</a:t>
            </a:r>
            <a:r>
              <a:rPr lang="en-CA" sz="1600" dirty="0">
                <a:latin typeface="Arial"/>
                <a:cs typeface="Arial"/>
              </a:rPr>
              <a:t> M, Pieper T, et al. Predicting hand function after </a:t>
            </a:r>
            <a:r>
              <a:rPr lang="en-CA" sz="1600" dirty="0" err="1">
                <a:latin typeface="Arial"/>
                <a:cs typeface="Arial"/>
              </a:rPr>
              <a:t>hemidisconnection</a:t>
            </a:r>
            <a:r>
              <a:rPr lang="en-CA" sz="1600" dirty="0">
                <a:latin typeface="Arial"/>
                <a:cs typeface="Arial"/>
              </a:rPr>
              <a:t>. </a:t>
            </a:r>
            <a:r>
              <a:rPr lang="en-CA" sz="1600" i="1" dirty="0">
                <a:latin typeface="Arial"/>
                <a:cs typeface="Arial"/>
              </a:rPr>
              <a:t>Brain. </a:t>
            </a:r>
            <a:r>
              <a:rPr lang="en-CA" sz="1600" dirty="0">
                <a:latin typeface="Arial"/>
                <a:cs typeface="Arial"/>
              </a:rPr>
              <a:t>2016;139(Pt 9):2456-2468.</a:t>
            </a:r>
            <a:endParaRPr lang="en-US" sz="1600" dirty="0">
              <a:latin typeface="Arial"/>
              <a:cs typeface="Arial"/>
            </a:endParaRPr>
          </a:p>
          <a:p>
            <a:pPr marL="914400" indent="-457200" defTabSz="917575" eaLnBrk="0" hangingPunct="0">
              <a:lnSpc>
                <a:spcPct val="90000"/>
              </a:lnSpc>
              <a:spcBef>
                <a:spcPct val="20000"/>
              </a:spcBef>
              <a:buFont typeface="+mj-lt"/>
              <a:buAutoNum type="arabicPeriod"/>
              <a:tabLst>
                <a:tab pos="1371600" algn="l"/>
              </a:tabLst>
            </a:pPr>
            <a:r>
              <a:rPr lang="en-CA" sz="1600" dirty="0">
                <a:latin typeface="Arial"/>
                <a:cs typeface="Arial"/>
              </a:rPr>
              <a:t>Gordon AM, Charles J, Wolf SL. Methods of constraint-induced movement therapy for children with hemiplegic cerebral palsy: development of a child-friendly intervention for improving upper-extremity function. Arch Phys Med </a:t>
            </a:r>
            <a:r>
              <a:rPr lang="en-CA" sz="1600" dirty="0" err="1">
                <a:latin typeface="Arial"/>
                <a:cs typeface="Arial"/>
              </a:rPr>
              <a:t>Rehabil</a:t>
            </a:r>
            <a:r>
              <a:rPr lang="en-CA" sz="1600" dirty="0">
                <a:latin typeface="Arial"/>
                <a:cs typeface="Arial"/>
              </a:rPr>
              <a:t>. 2005 Apr;86(4):837-44.</a:t>
            </a:r>
            <a:r>
              <a:rPr lang="en-US" sz="1600" dirty="0" err="1">
                <a:latin typeface="Arial"/>
                <a:cs typeface="Arial"/>
              </a:rPr>
              <a:t>Taub</a:t>
            </a:r>
            <a:r>
              <a:rPr lang="en-US" sz="1600" dirty="0">
                <a:latin typeface="Arial"/>
                <a:cs typeface="Arial"/>
              </a:rPr>
              <a:t> E, Griffin A, Nick J, Gammons K, et al. (2007). </a:t>
            </a:r>
            <a:r>
              <a:rPr lang="en-US" sz="1600" dirty="0" err="1">
                <a:latin typeface="Arial"/>
                <a:cs typeface="Arial"/>
              </a:rPr>
              <a:t>Dev</a:t>
            </a:r>
            <a:r>
              <a:rPr lang="en-US" sz="1600" dirty="0">
                <a:latin typeface="Arial"/>
                <a:cs typeface="Arial"/>
              </a:rPr>
              <a:t> </a:t>
            </a:r>
            <a:r>
              <a:rPr lang="en-US" sz="1600" dirty="0" err="1">
                <a:latin typeface="Arial"/>
                <a:cs typeface="Arial"/>
              </a:rPr>
              <a:t>Neurorehabil</a:t>
            </a:r>
            <a:r>
              <a:rPr lang="en-US" sz="1600" dirty="0">
                <a:latin typeface="Arial"/>
                <a:cs typeface="Arial"/>
              </a:rPr>
              <a:t>. 2007;10:3–18.</a:t>
            </a:r>
          </a:p>
          <a:p>
            <a:pPr marL="914400" indent="-457200" defTabSz="917575" eaLnBrk="0" hangingPunct="0">
              <a:lnSpc>
                <a:spcPct val="90000"/>
              </a:lnSpc>
              <a:spcBef>
                <a:spcPct val="20000"/>
              </a:spcBef>
              <a:buFont typeface="+mj-lt"/>
              <a:buAutoNum type="arabicPeriod"/>
              <a:tabLst>
                <a:tab pos="1371600" algn="l"/>
              </a:tabLst>
            </a:pPr>
            <a:r>
              <a:rPr lang="en-CA" sz="1600" dirty="0">
                <a:latin typeface="Arial"/>
                <a:cs typeface="Arial"/>
              </a:rPr>
              <a:t>Novak I, McIntyre S, Morgan C, Campbell L, Dark L, Morton N, Stumbles E, Wilson SA, Goldsmith S. A systematic review of interventions for children with cerebral palsy: state of the evidence. Dev Med Child Neurol. 2013 Oct;55(10):885-910.</a:t>
            </a:r>
            <a:r>
              <a:rPr lang="en-US" sz="1600" dirty="0" err="1">
                <a:latin typeface="Arial"/>
                <a:cs typeface="Arial"/>
              </a:rPr>
              <a:t>Sakzewski</a:t>
            </a:r>
            <a:r>
              <a:rPr lang="en-US" sz="1600" dirty="0">
                <a:latin typeface="Arial"/>
                <a:cs typeface="Arial"/>
              </a:rPr>
              <a:t> et al. 2014</a:t>
            </a:r>
          </a:p>
          <a:p>
            <a:pPr marL="914400" indent="-457200" defTabSz="917575" eaLnBrk="0" hangingPunct="0">
              <a:lnSpc>
                <a:spcPct val="90000"/>
              </a:lnSpc>
              <a:spcBef>
                <a:spcPct val="20000"/>
              </a:spcBef>
              <a:buFont typeface="+mj-lt"/>
              <a:buAutoNum type="arabicPeriod"/>
              <a:tabLst>
                <a:tab pos="1371600" algn="l"/>
              </a:tabLst>
            </a:pPr>
            <a:r>
              <a:rPr lang="en-US" sz="1600" dirty="0">
                <a:latin typeface="Arial"/>
                <a:cs typeface="Arial"/>
              </a:rPr>
              <a:t>Gordon AM, Hung YC, </a:t>
            </a:r>
            <a:r>
              <a:rPr lang="en-US" sz="1600" dirty="0" err="1">
                <a:latin typeface="Arial"/>
                <a:cs typeface="Arial"/>
              </a:rPr>
              <a:t>Brandao</a:t>
            </a:r>
            <a:r>
              <a:rPr lang="en-US" sz="1600" dirty="0">
                <a:latin typeface="Arial"/>
                <a:cs typeface="Arial"/>
              </a:rPr>
              <a:t> M, </a:t>
            </a:r>
            <a:r>
              <a:rPr lang="en-US" sz="1600" dirty="0" err="1">
                <a:latin typeface="Arial"/>
                <a:cs typeface="Arial"/>
              </a:rPr>
              <a:t>Ferre</a:t>
            </a:r>
            <a:r>
              <a:rPr lang="en-US" sz="1600" dirty="0">
                <a:latin typeface="Arial"/>
                <a:cs typeface="Arial"/>
              </a:rPr>
              <a:t> CL, </a:t>
            </a:r>
            <a:r>
              <a:rPr lang="en-US" sz="1600" dirty="0" err="1">
                <a:latin typeface="Arial"/>
                <a:cs typeface="Arial"/>
              </a:rPr>
              <a:t>Kuo</a:t>
            </a:r>
            <a:r>
              <a:rPr lang="en-US" sz="1600" dirty="0">
                <a:latin typeface="Arial"/>
                <a:cs typeface="Arial"/>
              </a:rPr>
              <a:t> HC, </a:t>
            </a:r>
            <a:r>
              <a:rPr lang="en-US" sz="1600" dirty="0" err="1">
                <a:latin typeface="Arial"/>
                <a:cs typeface="Arial"/>
              </a:rPr>
              <a:t>Friel</a:t>
            </a:r>
            <a:r>
              <a:rPr lang="en-US" sz="1600" dirty="0">
                <a:latin typeface="Arial"/>
                <a:cs typeface="Arial"/>
              </a:rPr>
              <a:t> K, Petra E, </a:t>
            </a:r>
            <a:r>
              <a:rPr lang="en-US" sz="1600" dirty="0" err="1">
                <a:latin typeface="Arial"/>
                <a:cs typeface="Arial"/>
              </a:rPr>
              <a:t>Chinnan</a:t>
            </a:r>
            <a:r>
              <a:rPr lang="en-US" sz="1600" dirty="0">
                <a:latin typeface="Arial"/>
                <a:cs typeface="Arial"/>
              </a:rPr>
              <a:t> A, Charles JR. Bimanual training and constraint-induced movement therapy in children with hemiplegic cerebral palsy: a randomized trial. </a:t>
            </a:r>
            <a:r>
              <a:rPr lang="en-US" sz="1600" dirty="0" err="1">
                <a:latin typeface="Arial"/>
                <a:cs typeface="Arial"/>
              </a:rPr>
              <a:t>Neurorehabil</a:t>
            </a:r>
            <a:r>
              <a:rPr lang="en-US" sz="1600" dirty="0">
                <a:latin typeface="Arial"/>
                <a:cs typeface="Arial"/>
              </a:rPr>
              <a:t> Neural Repair. 2011 Oct;25(8):692-702</a:t>
            </a:r>
          </a:p>
          <a:p>
            <a:pPr marL="914400" indent="-457200" defTabSz="917575" eaLnBrk="0" hangingPunct="0">
              <a:lnSpc>
                <a:spcPct val="90000"/>
              </a:lnSpc>
              <a:spcBef>
                <a:spcPct val="20000"/>
              </a:spcBef>
              <a:buFont typeface="+mj-lt"/>
              <a:buAutoNum type="arabicPeriod"/>
              <a:tabLst>
                <a:tab pos="1371600" algn="l"/>
              </a:tabLst>
            </a:pPr>
            <a:r>
              <a:rPr lang="en-CA" sz="1600" dirty="0">
                <a:latin typeface="Arial"/>
                <a:cs typeface="Arial"/>
              </a:rPr>
              <a:t>de Bode S, Fritz SL, Weir-Haynes K, </a:t>
            </a:r>
            <a:r>
              <a:rPr lang="en-CA" sz="1600" dirty="0" err="1">
                <a:latin typeface="Arial"/>
                <a:cs typeface="Arial"/>
              </a:rPr>
              <a:t>Mathern</a:t>
            </a:r>
            <a:r>
              <a:rPr lang="en-CA" sz="1600" dirty="0">
                <a:latin typeface="Arial"/>
                <a:cs typeface="Arial"/>
              </a:rPr>
              <a:t> GW. Constraint-induced movement therapy for individuals after cerebral </a:t>
            </a:r>
            <a:r>
              <a:rPr lang="en-CA" sz="1600" dirty="0" err="1">
                <a:latin typeface="Arial"/>
                <a:cs typeface="Arial"/>
              </a:rPr>
              <a:t>hemispherectomy</a:t>
            </a:r>
            <a:r>
              <a:rPr lang="en-CA" sz="1600" dirty="0">
                <a:latin typeface="Arial"/>
                <a:cs typeface="Arial"/>
              </a:rPr>
              <a:t>: a case series. Phys </a:t>
            </a:r>
            <a:r>
              <a:rPr lang="en-CA" sz="1600" dirty="0" err="1">
                <a:latin typeface="Arial"/>
                <a:cs typeface="Arial"/>
              </a:rPr>
              <a:t>Ther</a:t>
            </a:r>
            <a:r>
              <a:rPr lang="en-CA" sz="1600" dirty="0">
                <a:latin typeface="Arial"/>
                <a:cs typeface="Arial"/>
              </a:rPr>
              <a:t>. 2009 Apr;89(4):361-9.</a:t>
            </a:r>
          </a:p>
          <a:p>
            <a:pPr marL="914400" indent="-457200" defTabSz="917575" eaLnBrk="0" hangingPunct="0">
              <a:lnSpc>
                <a:spcPct val="90000"/>
              </a:lnSpc>
              <a:spcBef>
                <a:spcPct val="20000"/>
              </a:spcBef>
              <a:buFont typeface="+mj-lt"/>
              <a:buAutoNum type="arabicPeriod"/>
              <a:tabLst>
                <a:tab pos="1371600" algn="l"/>
              </a:tabLst>
            </a:pPr>
            <a:r>
              <a:rPr lang="en-CA" sz="1600" dirty="0">
                <a:latin typeface="Arial"/>
                <a:cs typeface="Arial"/>
              </a:rPr>
              <a:t>Charles J, Gordon AM. Development of hand-arm bimanual intensive training (HABIT) for improving bimanual coordination in children with hemiplegic cerebral </a:t>
            </a:r>
          </a:p>
          <a:p>
            <a:pPr marL="914400" indent="-457200" defTabSz="917575" eaLnBrk="0" hangingPunct="0">
              <a:lnSpc>
                <a:spcPct val="90000"/>
              </a:lnSpc>
              <a:spcBef>
                <a:spcPct val="20000"/>
              </a:spcBef>
              <a:tabLst>
                <a:tab pos="1371600" algn="l"/>
              </a:tabLst>
            </a:pPr>
            <a:r>
              <a:rPr lang="en-CA" sz="1600" dirty="0">
                <a:latin typeface="Arial"/>
                <a:cs typeface="Arial"/>
              </a:rPr>
              <a:t>	palsy. Dev Med Child Neurol. 2006 Nov;48(11):931-6.</a:t>
            </a:r>
          </a:p>
          <a:p>
            <a:pPr marL="914400" indent="-457200" defTabSz="917575" eaLnBrk="0" hangingPunct="0">
              <a:lnSpc>
                <a:spcPct val="90000"/>
              </a:lnSpc>
              <a:spcBef>
                <a:spcPct val="20000"/>
              </a:spcBef>
              <a:tabLst>
                <a:tab pos="1371600" algn="l"/>
              </a:tabLst>
            </a:pPr>
            <a:r>
              <a:rPr lang="en-CA" sz="1600" dirty="0">
                <a:latin typeface="Arial"/>
                <a:cs typeface="Arial"/>
              </a:rPr>
              <a:t>7. 	</a:t>
            </a:r>
            <a:r>
              <a:rPr lang="en-CA" sz="1600" dirty="0" err="1">
                <a:latin typeface="Arial"/>
                <a:cs typeface="Arial"/>
              </a:rPr>
              <a:t>Sakzewski</a:t>
            </a:r>
            <a:r>
              <a:rPr lang="en-CA" sz="1600" dirty="0">
                <a:latin typeface="Arial"/>
                <a:cs typeface="Arial"/>
              </a:rPr>
              <a:t> L, </a:t>
            </a:r>
            <a:r>
              <a:rPr lang="en-CA" sz="1600" dirty="0" err="1">
                <a:latin typeface="Arial"/>
                <a:cs typeface="Arial"/>
              </a:rPr>
              <a:t>Ziviani</a:t>
            </a:r>
            <a:r>
              <a:rPr lang="en-CA" sz="1600" dirty="0">
                <a:latin typeface="Arial"/>
                <a:cs typeface="Arial"/>
              </a:rPr>
              <a:t> J, Abbott DF, </a:t>
            </a:r>
            <a:r>
              <a:rPr lang="en-CA" sz="1600" dirty="0" err="1">
                <a:latin typeface="Arial"/>
                <a:cs typeface="Arial"/>
              </a:rPr>
              <a:t>Macdonell</a:t>
            </a:r>
            <a:r>
              <a:rPr lang="en-CA" sz="1600" dirty="0">
                <a:latin typeface="Arial"/>
                <a:cs typeface="Arial"/>
              </a:rPr>
              <a:t> RA, Jackson GD, Boyd RN. Randomized trial of constraint-induced </a:t>
            </a:r>
            <a:r>
              <a:rPr lang="en-CA" sz="1800" dirty="0">
                <a:latin typeface="Arial"/>
                <a:cs typeface="Arial"/>
              </a:rPr>
              <a:t>movement therapy and bimanual training on activity outcomes for children with congenital </a:t>
            </a:r>
            <a:r>
              <a:rPr lang="en-CA" sz="1800" dirty="0" err="1">
                <a:latin typeface="Arial"/>
                <a:cs typeface="Arial"/>
              </a:rPr>
              <a:t>hemiplegia</a:t>
            </a:r>
            <a:r>
              <a:rPr lang="en-CA" sz="1800" dirty="0">
                <a:latin typeface="Arial"/>
                <a:cs typeface="Arial"/>
              </a:rPr>
              <a:t>. Dev Med Child Neurol. 2011 Apr;53(4):313-20.</a:t>
            </a:r>
          </a:p>
          <a:p>
            <a:pPr marL="914400" indent="-457200" defTabSz="917575" eaLnBrk="0" hangingPunct="0">
              <a:lnSpc>
                <a:spcPct val="90000"/>
              </a:lnSpc>
              <a:spcBef>
                <a:spcPct val="20000"/>
              </a:spcBef>
              <a:tabLst>
                <a:tab pos="1371600" algn="l"/>
              </a:tabLst>
            </a:pPr>
            <a:endParaRPr lang="en-CA" sz="1800" dirty="0">
              <a:latin typeface="Arial"/>
              <a:cs typeface="Arial"/>
            </a:endParaRPr>
          </a:p>
        </p:txBody>
      </p:sp>
      <p:pic>
        <p:nvPicPr>
          <p:cNvPr id="45" name="Picture 44"/>
          <p:cNvPicPr>
            <a:picLocks noChangeAspect="1"/>
          </p:cNvPicPr>
          <p:nvPr/>
        </p:nvPicPr>
        <p:blipFill>
          <a:blip r:embed="rId4" cstate="print"/>
          <a:stretch>
            <a:fillRect/>
          </a:stretch>
        </p:blipFill>
        <p:spPr>
          <a:xfrm>
            <a:off x="26620590" y="25629840"/>
            <a:ext cx="5395264" cy="40464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 name="Picture 45" descr="19430002_10156171511485752_2489326063453433038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8247" y="25557090"/>
            <a:ext cx="3089400" cy="41191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46" descr="19511582_10156171511590752_6267924224150042220_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99995" y="25557090"/>
            <a:ext cx="3205309" cy="42737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7"/>
          <a:stretch>
            <a:fillRect/>
          </a:stretch>
        </p:blipFill>
        <p:spPr>
          <a:xfrm>
            <a:off x="44122305" y="18011073"/>
            <a:ext cx="5169807" cy="4464000"/>
          </a:xfrm>
          <a:prstGeom prst="rect">
            <a:avLst/>
          </a:prstGeom>
        </p:spPr>
      </p:pic>
      <p:sp>
        <p:nvSpPr>
          <p:cNvPr id="36" name="Rectangle 9730"/>
          <p:cNvSpPr>
            <a:spLocks noChangeArrowheads="1"/>
          </p:cNvSpPr>
          <p:nvPr/>
        </p:nvSpPr>
        <p:spPr bwMode="auto">
          <a:xfrm>
            <a:off x="34323773" y="30359181"/>
            <a:ext cx="15365413" cy="1227383"/>
          </a:xfrm>
          <a:prstGeom prst="rect">
            <a:avLst/>
          </a:prstGeom>
          <a:solidFill>
            <a:schemeClr val="accent1">
              <a:lumMod val="50000"/>
            </a:schemeClr>
          </a:solidFill>
          <a:ln>
            <a:noFill/>
          </a:ln>
          <a:extLst/>
        </p:spPr>
        <p:txBody>
          <a:bodyPr lIns="0" tIns="0" rIns="0" bIns="0"/>
          <a:lstStyle/>
          <a:p>
            <a:pPr marL="457200" indent="-38100" defTabSz="457200">
              <a:tabLst>
                <a:tab pos="419100" algn="l"/>
                <a:tab pos="11430000" algn="r"/>
              </a:tabLst>
            </a:pPr>
            <a:r>
              <a:rPr lang="en-US" sz="6000" b="1" dirty="0">
                <a:solidFill>
                  <a:schemeClr val="bg1"/>
                </a:solidFill>
                <a:latin typeface="Arial"/>
                <a:cs typeface="Arial"/>
              </a:rPr>
              <a:t>Acknowledgements</a:t>
            </a:r>
          </a:p>
        </p:txBody>
      </p:sp>
      <p:sp>
        <p:nvSpPr>
          <p:cNvPr id="39" name="Rectangle 38"/>
          <p:cNvSpPr/>
          <p:nvPr/>
        </p:nvSpPr>
        <p:spPr>
          <a:xfrm>
            <a:off x="34323773" y="31681122"/>
            <a:ext cx="15365413" cy="1919657"/>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8" name="TextBox 47"/>
          <p:cNvSpPr txBox="1"/>
          <p:nvPr/>
        </p:nvSpPr>
        <p:spPr>
          <a:xfrm>
            <a:off x="34120572" y="31962539"/>
            <a:ext cx="15215827" cy="1569660"/>
          </a:xfrm>
          <a:prstGeom prst="rect">
            <a:avLst/>
          </a:prstGeom>
          <a:noFill/>
        </p:spPr>
        <p:txBody>
          <a:bodyPr wrap="square" rtlCol="0">
            <a:spAutoFit/>
          </a:bodyPr>
          <a:lstStyle/>
          <a:p>
            <a:pPr marL="571500" indent="-63500" algn="just" defTabSz="917575" eaLnBrk="0" hangingPunct="0">
              <a:buFont typeface="CommonBullets" charset="0"/>
              <a:buNone/>
              <a:tabLst>
                <a:tab pos="1371600" algn="l"/>
              </a:tabLst>
            </a:pPr>
            <a:r>
              <a:rPr lang="en-US" sz="3200" dirty="0">
                <a:latin typeface="Arial"/>
                <a:cs typeface="Arial"/>
              </a:rPr>
              <a:t>The authors thank the children and the families who participated in this study. We also thank the volunteers in their assistance with data collection. This study was supported by a grant from the Brain Recovery Project.</a:t>
            </a:r>
          </a:p>
        </p:txBody>
      </p:sp>
      <p:pic>
        <p:nvPicPr>
          <p:cNvPr id="3" name="Picture 2"/>
          <p:cNvPicPr>
            <a:picLocks noChangeAspect="1"/>
          </p:cNvPicPr>
          <p:nvPr/>
        </p:nvPicPr>
        <p:blipFill>
          <a:blip r:embed="rId8"/>
          <a:stretch>
            <a:fillRect/>
          </a:stretch>
        </p:blipFill>
        <p:spPr>
          <a:xfrm>
            <a:off x="1897138" y="4215135"/>
            <a:ext cx="11693382" cy="2168591"/>
          </a:xfrm>
          <a:prstGeom prst="rect">
            <a:avLst/>
          </a:prstGeom>
        </p:spPr>
      </p:pic>
      <p:pic>
        <p:nvPicPr>
          <p:cNvPr id="8" name="Picture 7"/>
          <p:cNvPicPr>
            <a:picLocks noChangeAspect="1"/>
          </p:cNvPicPr>
          <p:nvPr/>
        </p:nvPicPr>
        <p:blipFill rotWithShape="1">
          <a:blip r:embed="rId9"/>
          <a:srcRect b="32875"/>
          <a:stretch/>
        </p:blipFill>
        <p:spPr>
          <a:xfrm>
            <a:off x="2072854" y="1815680"/>
            <a:ext cx="11998746" cy="1872580"/>
          </a:xfrm>
          <a:prstGeom prst="rect">
            <a:avLst/>
          </a:prstGeom>
        </p:spPr>
      </p:pic>
    </p:spTree>
    <p:extLst>
      <p:ext uri="{BB962C8B-B14F-4D97-AF65-F5344CB8AC3E}">
        <p14:creationId xmlns:p14="http://schemas.microsoft.com/office/powerpoint/2010/main" val="1018662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TotalTime>
  <Words>1223</Words>
  <Application>Microsoft Macintosh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CommonBullets</vt:lpstr>
      <vt:lpstr>Office Theme</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c:creator>
  <cp:lastModifiedBy>Andy</cp:lastModifiedBy>
  <cp:revision>17</cp:revision>
  <dcterms:created xsi:type="dcterms:W3CDTF">2019-07-09T20:52:30Z</dcterms:created>
  <dcterms:modified xsi:type="dcterms:W3CDTF">2019-07-10T15:11:10Z</dcterms:modified>
</cp:coreProperties>
</file>