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67" r:id="rId4"/>
    <p:sldId id="274" r:id="rId5"/>
    <p:sldId id="269" r:id="rId6"/>
    <p:sldId id="270" r:id="rId7"/>
    <p:sldId id="266" r:id="rId8"/>
    <p:sldId id="268" r:id="rId9"/>
    <p:sldId id="276" r:id="rId10"/>
    <p:sldId id="258" r:id="rId11"/>
    <p:sldId id="259" r:id="rId12"/>
    <p:sldId id="262" r:id="rId13"/>
    <p:sldId id="260" r:id="rId14"/>
    <p:sldId id="261" r:id="rId15"/>
    <p:sldId id="281" r:id="rId16"/>
    <p:sldId id="263" r:id="rId17"/>
    <p:sldId id="257" r:id="rId18"/>
    <p:sldId id="278" r:id="rId19"/>
    <p:sldId id="277" r:id="rId20"/>
    <p:sldId id="279" r:id="rId21"/>
    <p:sldId id="264" r:id="rId22"/>
    <p:sldId id="265" r:id="rId23"/>
    <p:sldId id="271" r:id="rId24"/>
    <p:sldId id="272" r:id="rId25"/>
    <p:sldId id="282" r:id="rId26"/>
    <p:sldId id="273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81" d="100"/>
          <a:sy n="81" d="100"/>
        </p:scale>
        <p:origin x="-71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bryanwong\Desktop\NeuroAudiology%20Lab\Lab%20Graph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bryanwong\Desktop\NeuroAudiology%20Lab\Lab%20Graph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bryanwong\Desktop\NeuroAudiology%20Lab\Lab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554643902055"/>
          <c:y val="0.0348740511158739"/>
          <c:w val="0.832408648986028"/>
          <c:h val="0.930251897768252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'[Lab Graphs.xlsx]Sheet1'!$M$7:$M$10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xVal>
          <c:yVal>
            <c:numRef>
              <c:f>'[Lab Graphs.xlsx]Sheet1'!$N$7:$N$10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133864"/>
        <c:axId val="2115139256"/>
      </c:scatterChart>
      <c:valAx>
        <c:axId val="2115133864"/>
        <c:scaling>
          <c:orientation val="minMax"/>
          <c:max val="10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crossAx val="2115139256"/>
        <c:crosses val="autoZero"/>
        <c:crossBetween val="midCat"/>
        <c:majorUnit val="10.0"/>
        <c:minorUnit val="5.0"/>
      </c:valAx>
      <c:valAx>
        <c:axId val="2115139256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8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133864"/>
        <c:crosses val="autoZero"/>
        <c:crossBetween val="midCat"/>
        <c:minorUnit val="5.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'[Lab Graphs.xlsx]Sheet1'!$M$7:$M$10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xVal>
          <c:yVal>
            <c:numRef>
              <c:f>'[Lab Graphs.xlsx]Sheet1'!$N$7:$N$10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221096"/>
        <c:axId val="2115226440"/>
      </c:scatterChart>
      <c:valAx>
        <c:axId val="2115221096"/>
        <c:scaling>
          <c:orientation val="minMax"/>
          <c:max val="10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crossAx val="2115226440"/>
        <c:crosses val="autoZero"/>
        <c:crossBetween val="midCat"/>
        <c:majorUnit val="10.0"/>
        <c:minorUnit val="5.0"/>
      </c:valAx>
      <c:valAx>
        <c:axId val="2115226440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8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221096"/>
        <c:crosses val="autoZero"/>
        <c:crossBetween val="midCat"/>
        <c:minorUnit val="5.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554643902055"/>
          <c:y val="0.0348740511158739"/>
          <c:w val="0.832408648986028"/>
          <c:h val="0.930251897768252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'[Lab Graphs.xlsx]Sheet1'!$M$7:$M$10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xVal>
          <c:yVal>
            <c:numRef>
              <c:f>'[Lab Graphs.xlsx]Sheet1'!$N$7:$N$10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297448"/>
        <c:axId val="2115302792"/>
      </c:scatterChart>
      <c:valAx>
        <c:axId val="2115297448"/>
        <c:scaling>
          <c:orientation val="minMax"/>
          <c:max val="10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crossAx val="2115302792"/>
        <c:crosses val="autoZero"/>
        <c:crossBetween val="midCat"/>
        <c:majorUnit val="10.0"/>
        <c:minorUnit val="5.0"/>
      </c:valAx>
      <c:valAx>
        <c:axId val="2115302792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8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297448"/>
        <c:crosses val="autoZero"/>
        <c:crossBetween val="midCat"/>
        <c:minorUnit val="5.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503F-1985-4982-A826-1EC6BF1AAB2D}" type="datetimeFigureOut">
              <a:rPr lang="en-US" smtClean="0"/>
              <a:t>7/3/16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F90AC-F21D-4600-AEAC-3E40874AC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05434654-DF22-4494-9FC2-44C9D2D141CA}" type="slidenum">
              <a:rPr lang="en-US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635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70C19D11-F145-4113-8C05-837FF67653E8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61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70C19D11-F145-4113-8C05-837FF67653E8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274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0B51EE92-FB07-4EE5-B402-4EEE9A223B3A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258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3C5CAC8C-3B88-4BEB-A785-20B63B21BFBF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083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3C5CAC8C-3B88-4BEB-A785-20B63B21BFBF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083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634A-D1DA-464F-9E28-8D1C9C98E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3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2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887D-B408-4D23-B7EB-2B003AF2CA06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B8CF-1771-4B5F-A85A-13B47EA9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Hearing after </a:t>
            </a:r>
            <a:r>
              <a:rPr lang="en-US" dirty="0" err="1" smtClean="0"/>
              <a:t>Hemispherectomy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Frank E. Musiek, Ph.D., CCC-A</a:t>
            </a:r>
          </a:p>
          <a:p>
            <a:r>
              <a:rPr lang="en-US" sz="3200" dirty="0" smtClean="0"/>
              <a:t>Professor and Director</a:t>
            </a:r>
          </a:p>
          <a:p>
            <a:r>
              <a:rPr lang="en-US" sz="3200" dirty="0" err="1" smtClean="0"/>
              <a:t>NeuroAudiology</a:t>
            </a:r>
            <a:r>
              <a:rPr lang="en-US" sz="3200" dirty="0" smtClean="0"/>
              <a:t> Lab</a:t>
            </a:r>
          </a:p>
          <a:p>
            <a:r>
              <a:rPr lang="en-US" sz="3200" dirty="0" smtClean="0"/>
              <a:t>University of Arizona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83467" y="1251199"/>
            <a:ext cx="271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Selected comments on ……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972" y="564361"/>
            <a:ext cx="11027737" cy="5764550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1381" y="705595"/>
            <a:ext cx="6527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Hemispherectomy</a:t>
            </a:r>
            <a:r>
              <a:rPr lang="en-US" sz="2400" dirty="0"/>
              <a:t> Conference and Family Reunion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3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3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10769"/>
            <a:ext cx="3575067" cy="4147231"/>
          </a:xfrm>
          <a:noFill/>
        </p:spPr>
      </p:pic>
      <p:pic>
        <p:nvPicPr>
          <p:cNvPr id="3" name="Picture 2" descr="03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9017" y="2710769"/>
            <a:ext cx="3575067" cy="4147231"/>
          </a:xfrm>
          <a:prstGeom prst="rect">
            <a:avLst/>
          </a:prstGeom>
          <a:noFill/>
        </p:spPr>
      </p:pic>
      <p:pic>
        <p:nvPicPr>
          <p:cNvPr id="4" name="Picture 3" descr="03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4178" y="2710769"/>
            <a:ext cx="3575067" cy="414723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333273" y="3529372"/>
            <a:ext cx="2372093" cy="896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Dichotic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words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5003" y="2801088"/>
            <a:ext cx="821828" cy="504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Run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1232" y="2931807"/>
            <a:ext cx="840505" cy="466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Sun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703" y="2916141"/>
            <a:ext cx="840505" cy="466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9764" y="2822772"/>
            <a:ext cx="840505" cy="466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8908" y="3488117"/>
            <a:ext cx="2372093" cy="896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Dichotic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CVs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410" y="3508624"/>
            <a:ext cx="2372093" cy="896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Dichotic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digits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459" y="2753598"/>
            <a:ext cx="821828" cy="504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2,8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4545" y="2894240"/>
            <a:ext cx="821828" cy="504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1,4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177" y="1363964"/>
            <a:ext cx="4596130" cy="523220"/>
          </a:xfrm>
          <a:prstGeom prst="rect">
            <a:avLst/>
          </a:prstGeom>
          <a:noFill/>
          <a:ln>
            <a:solidFill>
              <a:srgbClr val="843C0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Examples of Dichotic Listening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65651" y="6228132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(Musiek)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7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right lesion schematic copy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6839" y="720726"/>
            <a:ext cx="5546863" cy="4582794"/>
          </a:xfrm>
          <a:noFill/>
        </p:spPr>
      </p:pic>
      <p:sp>
        <p:nvSpPr>
          <p:cNvPr id="2969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WH: Right Insular Stroke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4914901" y="2325688"/>
            <a:ext cx="479425" cy="584200"/>
          </a:xfrm>
          <a:custGeom>
            <a:avLst/>
            <a:gdLst>
              <a:gd name="T0" fmla="*/ 2147483647 w 302"/>
              <a:gd name="T1" fmla="*/ 2147483647 h 368"/>
              <a:gd name="T2" fmla="*/ 2147483647 w 302"/>
              <a:gd name="T3" fmla="*/ 2147483647 h 368"/>
              <a:gd name="T4" fmla="*/ 2147483647 w 302"/>
              <a:gd name="T5" fmla="*/ 2147483647 h 368"/>
              <a:gd name="T6" fmla="*/ 2147483647 w 302"/>
              <a:gd name="T7" fmla="*/ 2147483647 h 368"/>
              <a:gd name="T8" fmla="*/ 2147483647 w 302"/>
              <a:gd name="T9" fmla="*/ 2147483647 h 368"/>
              <a:gd name="T10" fmla="*/ 2147483647 w 302"/>
              <a:gd name="T11" fmla="*/ 2147483647 h 368"/>
              <a:gd name="T12" fmla="*/ 2147483647 w 302"/>
              <a:gd name="T13" fmla="*/ 2147483647 h 368"/>
              <a:gd name="T14" fmla="*/ 2147483647 w 302"/>
              <a:gd name="T15" fmla="*/ 2147483647 h 368"/>
              <a:gd name="T16" fmla="*/ 2147483647 w 302"/>
              <a:gd name="T17" fmla="*/ 2147483647 h 368"/>
              <a:gd name="T18" fmla="*/ 2147483647 w 302"/>
              <a:gd name="T19" fmla="*/ 2147483647 h 368"/>
              <a:gd name="T20" fmla="*/ 2147483647 w 302"/>
              <a:gd name="T21" fmla="*/ 2147483647 h 3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2"/>
              <a:gd name="T34" fmla="*/ 0 h 368"/>
              <a:gd name="T35" fmla="*/ 302 w 302"/>
              <a:gd name="T36" fmla="*/ 368 h 3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2" h="368">
                <a:moveTo>
                  <a:pt x="18" y="114"/>
                </a:moveTo>
                <a:cubicBezTo>
                  <a:pt x="36" y="90"/>
                  <a:pt x="85" y="12"/>
                  <a:pt x="127" y="6"/>
                </a:cubicBezTo>
                <a:cubicBezTo>
                  <a:pt x="169" y="0"/>
                  <a:pt x="248" y="30"/>
                  <a:pt x="272" y="78"/>
                </a:cubicBezTo>
                <a:cubicBezTo>
                  <a:pt x="296" y="126"/>
                  <a:pt x="302" y="248"/>
                  <a:pt x="272" y="296"/>
                </a:cubicBezTo>
                <a:cubicBezTo>
                  <a:pt x="242" y="344"/>
                  <a:pt x="127" y="368"/>
                  <a:pt x="91" y="368"/>
                </a:cubicBezTo>
                <a:cubicBezTo>
                  <a:pt x="55" y="368"/>
                  <a:pt x="61" y="314"/>
                  <a:pt x="55" y="296"/>
                </a:cubicBezTo>
                <a:cubicBezTo>
                  <a:pt x="49" y="278"/>
                  <a:pt x="49" y="278"/>
                  <a:pt x="55" y="260"/>
                </a:cubicBezTo>
                <a:cubicBezTo>
                  <a:pt x="61" y="242"/>
                  <a:pt x="85" y="205"/>
                  <a:pt x="91" y="187"/>
                </a:cubicBezTo>
                <a:cubicBezTo>
                  <a:pt x="97" y="169"/>
                  <a:pt x="103" y="157"/>
                  <a:pt x="91" y="151"/>
                </a:cubicBezTo>
                <a:cubicBezTo>
                  <a:pt x="79" y="145"/>
                  <a:pt x="30" y="157"/>
                  <a:pt x="18" y="151"/>
                </a:cubicBezTo>
                <a:cubicBezTo>
                  <a:pt x="6" y="145"/>
                  <a:pt x="0" y="138"/>
                  <a:pt x="18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5059364" y="6194426"/>
            <a:ext cx="2073275" cy="40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2" name="Freeform 1"/>
          <p:cNvSpPr/>
          <p:nvPr/>
        </p:nvSpPr>
        <p:spPr>
          <a:xfrm>
            <a:off x="5171032" y="2781356"/>
            <a:ext cx="605568" cy="666048"/>
          </a:xfrm>
          <a:custGeom>
            <a:avLst/>
            <a:gdLst>
              <a:gd name="connsiteX0" fmla="*/ 56061 w 605568"/>
              <a:gd name="connsiteY0" fmla="*/ 139265 h 666048"/>
              <a:gd name="connsiteX1" fmla="*/ 301720 w 605568"/>
              <a:gd name="connsiteY1" fmla="*/ 2787 h 666048"/>
              <a:gd name="connsiteX2" fmla="*/ 601971 w 605568"/>
              <a:gd name="connsiteY2" fmla="*/ 275743 h 666048"/>
              <a:gd name="connsiteX3" fmla="*/ 451846 w 605568"/>
              <a:gd name="connsiteY3" fmla="*/ 630584 h 666048"/>
              <a:gd name="connsiteX4" fmla="*/ 219834 w 605568"/>
              <a:gd name="connsiteY4" fmla="*/ 644232 h 666048"/>
              <a:gd name="connsiteX5" fmla="*/ 1469 w 605568"/>
              <a:gd name="connsiteY5" fmla="*/ 548698 h 666048"/>
              <a:gd name="connsiteX6" fmla="*/ 124299 w 605568"/>
              <a:gd name="connsiteY6" fmla="*/ 453163 h 666048"/>
              <a:gd name="connsiteX7" fmla="*/ 124299 w 605568"/>
              <a:gd name="connsiteY7" fmla="*/ 343981 h 666048"/>
              <a:gd name="connsiteX8" fmla="*/ 15117 w 605568"/>
              <a:gd name="connsiteY8" fmla="*/ 303038 h 666048"/>
              <a:gd name="connsiteX9" fmla="*/ 15117 w 605568"/>
              <a:gd name="connsiteY9" fmla="*/ 221151 h 666048"/>
              <a:gd name="connsiteX10" fmla="*/ 56061 w 605568"/>
              <a:gd name="connsiteY10" fmla="*/ 139265 h 6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568" h="666048">
                <a:moveTo>
                  <a:pt x="56061" y="139265"/>
                </a:moveTo>
                <a:cubicBezTo>
                  <a:pt x="103828" y="102871"/>
                  <a:pt x="210735" y="-19959"/>
                  <a:pt x="301720" y="2787"/>
                </a:cubicBezTo>
                <a:cubicBezTo>
                  <a:pt x="392705" y="25533"/>
                  <a:pt x="576950" y="171110"/>
                  <a:pt x="601971" y="275743"/>
                </a:cubicBezTo>
                <a:cubicBezTo>
                  <a:pt x="626992" y="380376"/>
                  <a:pt x="515535" y="569169"/>
                  <a:pt x="451846" y="630584"/>
                </a:cubicBezTo>
                <a:cubicBezTo>
                  <a:pt x="388157" y="691999"/>
                  <a:pt x="294897" y="657880"/>
                  <a:pt x="219834" y="644232"/>
                </a:cubicBezTo>
                <a:cubicBezTo>
                  <a:pt x="144771" y="630584"/>
                  <a:pt x="17391" y="580543"/>
                  <a:pt x="1469" y="548698"/>
                </a:cubicBezTo>
                <a:cubicBezTo>
                  <a:pt x="-14454" y="516853"/>
                  <a:pt x="103827" y="487282"/>
                  <a:pt x="124299" y="453163"/>
                </a:cubicBezTo>
                <a:cubicBezTo>
                  <a:pt x="144771" y="419044"/>
                  <a:pt x="142496" y="369002"/>
                  <a:pt x="124299" y="343981"/>
                </a:cubicBezTo>
                <a:cubicBezTo>
                  <a:pt x="106102" y="318960"/>
                  <a:pt x="33314" y="323510"/>
                  <a:pt x="15117" y="303038"/>
                </a:cubicBezTo>
                <a:cubicBezTo>
                  <a:pt x="-3080" y="282566"/>
                  <a:pt x="12842" y="248447"/>
                  <a:pt x="15117" y="221151"/>
                </a:cubicBezTo>
                <a:cubicBezTo>
                  <a:pt x="17392" y="193856"/>
                  <a:pt x="8294" y="175659"/>
                  <a:pt x="56061" y="139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28597" y="1528549"/>
            <a:ext cx="2019869" cy="27977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132639" y="1665027"/>
            <a:ext cx="1629224" cy="234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4697" y="47630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57397" y="47630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2497" y="5180766"/>
            <a:ext cx="266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Contralateral ear</a:t>
            </a:r>
          </a:p>
          <a:p>
            <a:r>
              <a:rPr lang="en-US" dirty="0" smtClean="0"/>
              <a:t>(to the lesion hemisphere)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47251" y="5161659"/>
            <a:ext cx="290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Ipsilateral ear</a:t>
            </a:r>
          </a:p>
          <a:p>
            <a:r>
              <a:rPr lang="en-US" dirty="0" smtClean="0"/>
              <a:t>(to the lesioned hemisphere)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59236" y="634906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(Musiek)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972" y="544206"/>
            <a:ext cx="11027737" cy="5825017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right lesion schematic copy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6839" y="720726"/>
            <a:ext cx="5546863" cy="4582794"/>
          </a:xfrm>
          <a:noFill/>
        </p:spPr>
      </p:pic>
      <p:sp>
        <p:nvSpPr>
          <p:cNvPr id="2969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WH: Right Insular Stroke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4914901" y="2325688"/>
            <a:ext cx="479425" cy="584200"/>
          </a:xfrm>
          <a:custGeom>
            <a:avLst/>
            <a:gdLst>
              <a:gd name="T0" fmla="*/ 2147483647 w 302"/>
              <a:gd name="T1" fmla="*/ 2147483647 h 368"/>
              <a:gd name="T2" fmla="*/ 2147483647 w 302"/>
              <a:gd name="T3" fmla="*/ 2147483647 h 368"/>
              <a:gd name="T4" fmla="*/ 2147483647 w 302"/>
              <a:gd name="T5" fmla="*/ 2147483647 h 368"/>
              <a:gd name="T6" fmla="*/ 2147483647 w 302"/>
              <a:gd name="T7" fmla="*/ 2147483647 h 368"/>
              <a:gd name="T8" fmla="*/ 2147483647 w 302"/>
              <a:gd name="T9" fmla="*/ 2147483647 h 368"/>
              <a:gd name="T10" fmla="*/ 2147483647 w 302"/>
              <a:gd name="T11" fmla="*/ 2147483647 h 368"/>
              <a:gd name="T12" fmla="*/ 2147483647 w 302"/>
              <a:gd name="T13" fmla="*/ 2147483647 h 368"/>
              <a:gd name="T14" fmla="*/ 2147483647 w 302"/>
              <a:gd name="T15" fmla="*/ 2147483647 h 368"/>
              <a:gd name="T16" fmla="*/ 2147483647 w 302"/>
              <a:gd name="T17" fmla="*/ 2147483647 h 368"/>
              <a:gd name="T18" fmla="*/ 2147483647 w 302"/>
              <a:gd name="T19" fmla="*/ 2147483647 h 368"/>
              <a:gd name="T20" fmla="*/ 2147483647 w 302"/>
              <a:gd name="T21" fmla="*/ 2147483647 h 3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2"/>
              <a:gd name="T34" fmla="*/ 0 h 368"/>
              <a:gd name="T35" fmla="*/ 302 w 302"/>
              <a:gd name="T36" fmla="*/ 368 h 3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2" h="368">
                <a:moveTo>
                  <a:pt x="18" y="114"/>
                </a:moveTo>
                <a:cubicBezTo>
                  <a:pt x="36" y="90"/>
                  <a:pt x="85" y="12"/>
                  <a:pt x="127" y="6"/>
                </a:cubicBezTo>
                <a:cubicBezTo>
                  <a:pt x="169" y="0"/>
                  <a:pt x="248" y="30"/>
                  <a:pt x="272" y="78"/>
                </a:cubicBezTo>
                <a:cubicBezTo>
                  <a:pt x="296" y="126"/>
                  <a:pt x="302" y="248"/>
                  <a:pt x="272" y="296"/>
                </a:cubicBezTo>
                <a:cubicBezTo>
                  <a:pt x="242" y="344"/>
                  <a:pt x="127" y="368"/>
                  <a:pt x="91" y="368"/>
                </a:cubicBezTo>
                <a:cubicBezTo>
                  <a:pt x="55" y="368"/>
                  <a:pt x="61" y="314"/>
                  <a:pt x="55" y="296"/>
                </a:cubicBezTo>
                <a:cubicBezTo>
                  <a:pt x="49" y="278"/>
                  <a:pt x="49" y="278"/>
                  <a:pt x="55" y="260"/>
                </a:cubicBezTo>
                <a:cubicBezTo>
                  <a:pt x="61" y="242"/>
                  <a:pt x="85" y="205"/>
                  <a:pt x="91" y="187"/>
                </a:cubicBezTo>
                <a:cubicBezTo>
                  <a:pt x="97" y="169"/>
                  <a:pt x="103" y="157"/>
                  <a:pt x="91" y="151"/>
                </a:cubicBezTo>
                <a:cubicBezTo>
                  <a:pt x="79" y="145"/>
                  <a:pt x="30" y="157"/>
                  <a:pt x="18" y="151"/>
                </a:cubicBezTo>
                <a:cubicBezTo>
                  <a:pt x="6" y="145"/>
                  <a:pt x="0" y="138"/>
                  <a:pt x="18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5059364" y="6194426"/>
            <a:ext cx="2073275" cy="40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2" name="Freeform 1"/>
          <p:cNvSpPr/>
          <p:nvPr/>
        </p:nvSpPr>
        <p:spPr>
          <a:xfrm>
            <a:off x="5171032" y="2781356"/>
            <a:ext cx="605568" cy="666048"/>
          </a:xfrm>
          <a:custGeom>
            <a:avLst/>
            <a:gdLst>
              <a:gd name="connsiteX0" fmla="*/ 56061 w 605568"/>
              <a:gd name="connsiteY0" fmla="*/ 139265 h 666048"/>
              <a:gd name="connsiteX1" fmla="*/ 301720 w 605568"/>
              <a:gd name="connsiteY1" fmla="*/ 2787 h 666048"/>
              <a:gd name="connsiteX2" fmla="*/ 601971 w 605568"/>
              <a:gd name="connsiteY2" fmla="*/ 275743 h 666048"/>
              <a:gd name="connsiteX3" fmla="*/ 451846 w 605568"/>
              <a:gd name="connsiteY3" fmla="*/ 630584 h 666048"/>
              <a:gd name="connsiteX4" fmla="*/ 219834 w 605568"/>
              <a:gd name="connsiteY4" fmla="*/ 644232 h 666048"/>
              <a:gd name="connsiteX5" fmla="*/ 1469 w 605568"/>
              <a:gd name="connsiteY5" fmla="*/ 548698 h 666048"/>
              <a:gd name="connsiteX6" fmla="*/ 124299 w 605568"/>
              <a:gd name="connsiteY6" fmla="*/ 453163 h 666048"/>
              <a:gd name="connsiteX7" fmla="*/ 124299 w 605568"/>
              <a:gd name="connsiteY7" fmla="*/ 343981 h 666048"/>
              <a:gd name="connsiteX8" fmla="*/ 15117 w 605568"/>
              <a:gd name="connsiteY8" fmla="*/ 303038 h 666048"/>
              <a:gd name="connsiteX9" fmla="*/ 15117 w 605568"/>
              <a:gd name="connsiteY9" fmla="*/ 221151 h 666048"/>
              <a:gd name="connsiteX10" fmla="*/ 56061 w 605568"/>
              <a:gd name="connsiteY10" fmla="*/ 139265 h 6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568" h="666048">
                <a:moveTo>
                  <a:pt x="56061" y="139265"/>
                </a:moveTo>
                <a:cubicBezTo>
                  <a:pt x="103828" y="102871"/>
                  <a:pt x="210735" y="-19959"/>
                  <a:pt x="301720" y="2787"/>
                </a:cubicBezTo>
                <a:cubicBezTo>
                  <a:pt x="392705" y="25533"/>
                  <a:pt x="576950" y="171110"/>
                  <a:pt x="601971" y="275743"/>
                </a:cubicBezTo>
                <a:cubicBezTo>
                  <a:pt x="626992" y="380376"/>
                  <a:pt x="515535" y="569169"/>
                  <a:pt x="451846" y="630584"/>
                </a:cubicBezTo>
                <a:cubicBezTo>
                  <a:pt x="388157" y="691999"/>
                  <a:pt x="294897" y="657880"/>
                  <a:pt x="219834" y="644232"/>
                </a:cubicBezTo>
                <a:cubicBezTo>
                  <a:pt x="144771" y="630584"/>
                  <a:pt x="17391" y="580543"/>
                  <a:pt x="1469" y="548698"/>
                </a:cubicBezTo>
                <a:cubicBezTo>
                  <a:pt x="-14454" y="516853"/>
                  <a:pt x="103827" y="487282"/>
                  <a:pt x="124299" y="453163"/>
                </a:cubicBezTo>
                <a:cubicBezTo>
                  <a:pt x="144771" y="419044"/>
                  <a:pt x="142496" y="369002"/>
                  <a:pt x="124299" y="343981"/>
                </a:cubicBezTo>
                <a:cubicBezTo>
                  <a:pt x="106102" y="318960"/>
                  <a:pt x="33314" y="323510"/>
                  <a:pt x="15117" y="303038"/>
                </a:cubicBezTo>
                <a:cubicBezTo>
                  <a:pt x="-3080" y="282566"/>
                  <a:pt x="12842" y="248447"/>
                  <a:pt x="15117" y="221151"/>
                </a:cubicBezTo>
                <a:cubicBezTo>
                  <a:pt x="17392" y="193856"/>
                  <a:pt x="8294" y="175659"/>
                  <a:pt x="56061" y="139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720117" y="1511716"/>
            <a:ext cx="1763163" cy="23846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579714" y="1548973"/>
            <a:ext cx="1629224" cy="234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4697" y="47630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57397" y="47630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96369" y="5132401"/>
            <a:ext cx="266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Contralateral ear</a:t>
            </a:r>
          </a:p>
          <a:p>
            <a:r>
              <a:rPr lang="en-US" dirty="0" smtClean="0"/>
              <a:t>(to the lesion hemisphere)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4081" y="5090529"/>
            <a:ext cx="290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Ipsilateral ear</a:t>
            </a:r>
          </a:p>
          <a:p>
            <a:r>
              <a:rPr lang="en-US" dirty="0" smtClean="0"/>
              <a:t>(to the lesioned hemisphere)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58434" y="6530469"/>
            <a:ext cx="86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4491" y="503894"/>
            <a:ext cx="11088218" cy="5784706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Interhemispheric 14 copy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 b="7625"/>
          <a:stretch>
            <a:fillRect/>
          </a:stretch>
        </p:blipFill>
        <p:spPr>
          <a:xfrm>
            <a:off x="2635104" y="685800"/>
            <a:ext cx="7248698" cy="54864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830254" y="6510313"/>
            <a:ext cx="18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Waddington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76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Line 2"/>
          <p:cNvSpPr>
            <a:spLocks noChangeShapeType="1"/>
          </p:cNvSpPr>
          <p:nvPr/>
        </p:nvSpPr>
        <p:spPr bwMode="auto">
          <a:xfrm>
            <a:off x="8086725" y="3506788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8399463" y="3519488"/>
            <a:ext cx="0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 flipV="1">
            <a:off x="8132763" y="4733926"/>
            <a:ext cx="2667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4210051" y="3495675"/>
            <a:ext cx="33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 flipH="1">
            <a:off x="4210051" y="3506788"/>
            <a:ext cx="11113" cy="1111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4210050" y="4618038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8132763" y="763588"/>
            <a:ext cx="277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8399463" y="763589"/>
            <a:ext cx="0" cy="206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H="1">
            <a:off x="4186239" y="787401"/>
            <a:ext cx="301625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4210050" y="798514"/>
            <a:ext cx="0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 flipV="1">
            <a:off x="8051800" y="2001839"/>
            <a:ext cx="0" cy="24415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4510089" y="4237038"/>
            <a:ext cx="5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 flipV="1">
            <a:off x="4614863" y="2014538"/>
            <a:ext cx="11112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 flipV="1">
            <a:off x="4637089" y="1782763"/>
            <a:ext cx="3379787" cy="2419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H="1" flipV="1">
            <a:off x="4614864" y="1747839"/>
            <a:ext cx="3425825" cy="26622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>
            <a:off x="4579938" y="1400175"/>
            <a:ext cx="3414712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3538538" y="3786188"/>
            <a:ext cx="677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RE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8458201" y="375126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LE</a:t>
            </a:r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3503613" y="266701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RH</a:t>
            </a:r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8377238" y="220663"/>
            <a:ext cx="658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LH</a:t>
            </a:r>
          </a:p>
        </p:txBody>
      </p:sp>
      <p:sp>
        <p:nvSpPr>
          <p:cNvPr id="52245" name="Text Box 22"/>
          <p:cNvSpPr txBox="1">
            <a:spLocks noChangeArrowheads="1"/>
          </p:cNvSpPr>
          <p:nvPr/>
        </p:nvSpPr>
        <p:spPr bwMode="auto">
          <a:xfrm>
            <a:off x="6003925" y="730251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CC</a:t>
            </a:r>
          </a:p>
        </p:txBody>
      </p:sp>
      <p:sp>
        <p:nvSpPr>
          <p:cNvPr id="52246" name="Text Box 23"/>
          <p:cNvSpPr txBox="1">
            <a:spLocks noChangeArrowheads="1"/>
          </p:cNvSpPr>
          <p:nvPr/>
        </p:nvSpPr>
        <p:spPr bwMode="auto">
          <a:xfrm>
            <a:off x="3438526" y="5876926"/>
            <a:ext cx="6202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    Normal  Listening Function</a:t>
            </a:r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3625851" y="4322763"/>
            <a:ext cx="487363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8531225" y="4357688"/>
            <a:ext cx="438150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Text Box 26"/>
          <p:cNvSpPr txBox="1">
            <a:spLocks noChangeArrowheads="1"/>
          </p:cNvSpPr>
          <p:nvPr/>
        </p:nvSpPr>
        <p:spPr bwMode="auto">
          <a:xfrm>
            <a:off x="2725739" y="4605338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(dog)</a:t>
            </a:r>
          </a:p>
        </p:txBody>
      </p:sp>
      <p:sp>
        <p:nvSpPr>
          <p:cNvPr id="52250" name="Text Box 27"/>
          <p:cNvSpPr txBox="1">
            <a:spLocks noChangeArrowheads="1"/>
          </p:cNvSpPr>
          <p:nvPr/>
        </p:nvSpPr>
        <p:spPr bwMode="auto">
          <a:xfrm>
            <a:off x="8972551" y="4572000"/>
            <a:ext cx="946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(cat)</a:t>
            </a:r>
          </a:p>
        </p:txBody>
      </p:sp>
      <p:sp>
        <p:nvSpPr>
          <p:cNvPr id="52251" name="Text Box 28"/>
          <p:cNvSpPr txBox="1">
            <a:spLocks noChangeArrowheads="1"/>
          </p:cNvSpPr>
          <p:nvPr/>
        </p:nvSpPr>
        <p:spPr bwMode="auto">
          <a:xfrm>
            <a:off x="1582739" y="6419851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000" b="1"/>
              <a:t>(Musiek)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248" y="1364152"/>
            <a:ext cx="3211135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Contralateral nerve fibers = 80%</a:t>
            </a:r>
          </a:p>
          <a:p>
            <a:endParaRPr lang="en-US" dirty="0"/>
          </a:p>
          <a:p>
            <a:r>
              <a:rPr lang="en-US" dirty="0" err="1" smtClean="0"/>
              <a:t>Ipsilateral</a:t>
            </a:r>
            <a:r>
              <a:rPr lang="en-US" dirty="0" smtClean="0"/>
              <a:t> nerve fibers =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10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Line 2"/>
          <p:cNvSpPr>
            <a:spLocks noChangeShapeType="1"/>
          </p:cNvSpPr>
          <p:nvPr/>
        </p:nvSpPr>
        <p:spPr bwMode="auto">
          <a:xfrm>
            <a:off x="8086725" y="3506788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8399463" y="3519488"/>
            <a:ext cx="0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 flipV="1">
            <a:off x="8132763" y="4733926"/>
            <a:ext cx="2667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4210051" y="3495675"/>
            <a:ext cx="33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 flipH="1">
            <a:off x="4210051" y="3506788"/>
            <a:ext cx="11113" cy="1111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4210050" y="4618038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8132763" y="763588"/>
            <a:ext cx="277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8399463" y="763589"/>
            <a:ext cx="0" cy="206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H="1">
            <a:off x="4186239" y="787401"/>
            <a:ext cx="301625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4210050" y="798514"/>
            <a:ext cx="0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4510089" y="4237038"/>
            <a:ext cx="5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 flipV="1">
            <a:off x="4637089" y="1782763"/>
            <a:ext cx="3379787" cy="2419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H="1" flipV="1">
            <a:off x="4614864" y="1747839"/>
            <a:ext cx="3425825" cy="26622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>
            <a:off x="4579938" y="1400175"/>
            <a:ext cx="3414712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3538538" y="3786188"/>
            <a:ext cx="677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RE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8458201" y="375126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LE</a:t>
            </a:r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3503613" y="266701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RH</a:t>
            </a:r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8377238" y="220663"/>
            <a:ext cx="658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LH</a:t>
            </a:r>
          </a:p>
        </p:txBody>
      </p:sp>
      <p:sp>
        <p:nvSpPr>
          <p:cNvPr id="52245" name="Text Box 22"/>
          <p:cNvSpPr txBox="1">
            <a:spLocks noChangeArrowheads="1"/>
          </p:cNvSpPr>
          <p:nvPr/>
        </p:nvSpPr>
        <p:spPr bwMode="auto">
          <a:xfrm>
            <a:off x="6003925" y="730251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CC</a:t>
            </a:r>
          </a:p>
        </p:txBody>
      </p:sp>
      <p:sp>
        <p:nvSpPr>
          <p:cNvPr id="52246" name="Text Box 23"/>
          <p:cNvSpPr txBox="1">
            <a:spLocks noChangeArrowheads="1"/>
          </p:cNvSpPr>
          <p:nvPr/>
        </p:nvSpPr>
        <p:spPr bwMode="auto">
          <a:xfrm>
            <a:off x="2811386" y="5845567"/>
            <a:ext cx="6893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    Normal 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Dichotic Listening </a:t>
            </a:r>
            <a:r>
              <a:rPr lang="en-US" altLang="en-US" sz="2800" b="1" dirty="0">
                <a:solidFill>
                  <a:schemeClr val="tx2"/>
                </a:solidFill>
              </a:rPr>
              <a:t>Function</a:t>
            </a:r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3625851" y="4322763"/>
            <a:ext cx="487363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8531225" y="4357688"/>
            <a:ext cx="438150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Text Box 26"/>
          <p:cNvSpPr txBox="1">
            <a:spLocks noChangeArrowheads="1"/>
          </p:cNvSpPr>
          <p:nvPr/>
        </p:nvSpPr>
        <p:spPr bwMode="auto">
          <a:xfrm>
            <a:off x="2725739" y="4605338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(dog)</a:t>
            </a:r>
          </a:p>
        </p:txBody>
      </p:sp>
      <p:sp>
        <p:nvSpPr>
          <p:cNvPr id="52250" name="Text Box 27"/>
          <p:cNvSpPr txBox="1">
            <a:spLocks noChangeArrowheads="1"/>
          </p:cNvSpPr>
          <p:nvPr/>
        </p:nvSpPr>
        <p:spPr bwMode="auto">
          <a:xfrm>
            <a:off x="8972551" y="4572000"/>
            <a:ext cx="946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(cat)</a:t>
            </a:r>
          </a:p>
        </p:txBody>
      </p:sp>
      <p:sp>
        <p:nvSpPr>
          <p:cNvPr id="52251" name="Text Box 28"/>
          <p:cNvSpPr txBox="1">
            <a:spLocks noChangeArrowheads="1"/>
          </p:cNvSpPr>
          <p:nvPr/>
        </p:nvSpPr>
        <p:spPr bwMode="auto">
          <a:xfrm>
            <a:off x="1582739" y="6419851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eaLnBrk="1" hangingPunct="1"/>
            <a:r>
              <a:rPr lang="en-US" altLang="en-US" sz="2000" b="1"/>
              <a:t>(Musiek)</a:t>
            </a:r>
          </a:p>
        </p:txBody>
      </p:sp>
    </p:spTree>
    <p:extLst>
      <p:ext uri="{BB962C8B-B14F-4D97-AF65-F5344CB8AC3E}">
        <p14:creationId xmlns:p14="http://schemas.microsoft.com/office/powerpoint/2010/main" val="1084279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551085"/>
              </p:ext>
            </p:extLst>
          </p:nvPr>
        </p:nvGraphicFramePr>
        <p:xfrm>
          <a:off x="5100419" y="837542"/>
          <a:ext cx="4500781" cy="493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291943" y="1856097"/>
            <a:ext cx="598714" cy="37282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9686" y="5349922"/>
            <a:ext cx="642257" cy="2344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4686" y="5049672"/>
            <a:ext cx="642257" cy="534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6943" y="1965279"/>
            <a:ext cx="631372" cy="361909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23205" y="5966358"/>
            <a:ext cx="2657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Bode et al. 2007 (modified)</a:t>
            </a:r>
          </a:p>
          <a:p>
            <a:r>
              <a:rPr lang="en-US" sz="1400" dirty="0" smtClean="0"/>
              <a:t>Berlin (1975), </a:t>
            </a:r>
            <a:r>
              <a:rPr lang="en-US" sz="1400" dirty="0" err="1" smtClean="0"/>
              <a:t>Wester</a:t>
            </a:r>
            <a:r>
              <a:rPr lang="en-US" sz="1400" dirty="0" smtClean="0"/>
              <a:t> et al. (1991) </a:t>
            </a:r>
          </a:p>
          <a:p>
            <a:r>
              <a:rPr lang="en-US" sz="1400" dirty="0" smtClean="0"/>
              <a:t>reported similar results.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60714" y="2819400"/>
            <a:ext cx="288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= 10 -22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Age @ surgery =  1½ - 10 </a:t>
            </a:r>
            <a:r>
              <a:rPr lang="en-US" dirty="0" err="1" smtClean="0"/>
              <a:t>yrs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825" y="3743235"/>
            <a:ext cx="2191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= right ear</a:t>
            </a:r>
          </a:p>
          <a:p>
            <a:r>
              <a:rPr lang="en-US" dirty="0" smtClean="0"/>
              <a:t>LE = left ear</a:t>
            </a:r>
          </a:p>
          <a:p>
            <a:r>
              <a:rPr lang="en-US" dirty="0" smtClean="0"/>
              <a:t>IE = ipsilateral ear</a:t>
            </a:r>
          </a:p>
          <a:p>
            <a:r>
              <a:rPr lang="en-US" dirty="0" smtClean="0"/>
              <a:t>CE = contralateral ear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9686" y="5678415"/>
            <a:ext cx="13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Dichotic CVs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38681" y="5678415"/>
            <a:ext cx="214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Dichotic fused words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5272" y="286603"/>
            <a:ext cx="337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Dichotics</a:t>
            </a:r>
            <a:r>
              <a:rPr lang="en-US" dirty="0" smtClean="0"/>
              <a:t> and </a:t>
            </a:r>
            <a:r>
              <a:rPr lang="en-US" dirty="0" err="1" smtClean="0"/>
              <a:t>Hemispherectomies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68651" y="25280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8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70873" y="837542"/>
          <a:ext cx="7030327" cy="493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712029" y="3102429"/>
            <a:ext cx="631371" cy="2481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3400" y="2438400"/>
            <a:ext cx="642257" cy="31459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91943" y="1937657"/>
            <a:ext cx="598714" cy="364671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9686" y="3102429"/>
            <a:ext cx="642257" cy="2481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4686" y="4528457"/>
            <a:ext cx="642257" cy="10559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6943" y="2710543"/>
            <a:ext cx="631372" cy="28738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73431" y="5678415"/>
            <a:ext cx="967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</a:t>
            </a:r>
          </a:p>
          <a:p>
            <a:r>
              <a:rPr lang="en-US" dirty="0" smtClean="0"/>
              <a:t>N=15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2425" y="5678415"/>
            <a:ext cx="190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Congenital</a:t>
            </a:r>
          </a:p>
          <a:p>
            <a:r>
              <a:rPr lang="en-US" dirty="0" err="1" smtClean="0"/>
              <a:t>Hemispherectomy</a:t>
            </a:r>
            <a:endParaRPr lang="en-US" dirty="0" smtClean="0"/>
          </a:p>
          <a:p>
            <a:r>
              <a:rPr lang="en-US" dirty="0" smtClean="0"/>
              <a:t>N=6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73450" y="5678415"/>
            <a:ext cx="190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</a:t>
            </a:r>
          </a:p>
          <a:p>
            <a:r>
              <a:rPr lang="en-US" dirty="0" err="1" smtClean="0"/>
              <a:t>Hemispherectomy</a:t>
            </a:r>
            <a:endParaRPr lang="en-US" dirty="0" smtClean="0"/>
          </a:p>
          <a:p>
            <a:r>
              <a:rPr lang="en-US" dirty="0" smtClean="0"/>
              <a:t>N=6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37171" y="6270171"/>
            <a:ext cx="162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Netley</a:t>
            </a:r>
            <a:r>
              <a:rPr lang="en-US" sz="1400" dirty="0" smtClean="0"/>
              <a:t> et. al. 1972)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8478" y="2784126"/>
            <a:ext cx="170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=14 (mean)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825" y="3743235"/>
            <a:ext cx="2191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= right ear</a:t>
            </a:r>
          </a:p>
          <a:p>
            <a:r>
              <a:rPr lang="en-US" dirty="0" smtClean="0"/>
              <a:t>LE = left ear</a:t>
            </a:r>
          </a:p>
          <a:p>
            <a:r>
              <a:rPr lang="en-US" dirty="0" smtClean="0"/>
              <a:t>IE = ipsilateral ear</a:t>
            </a:r>
          </a:p>
          <a:p>
            <a:r>
              <a:rPr lang="en-US" dirty="0" smtClean="0"/>
              <a:t>CE = contralateral ear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6293" y="22928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1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in Noise……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Say the word </a:t>
            </a:r>
            <a:r>
              <a:rPr lang="en-US" u="sng" dirty="0" smtClean="0"/>
              <a:t>run</a:t>
            </a:r>
            <a:r>
              <a:rPr lang="en-US" dirty="0" smtClean="0"/>
              <a:t> = in quiet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445" y="2610556"/>
            <a:ext cx="2765777" cy="635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Say the word run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667" y="2681112"/>
            <a:ext cx="5260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noise competition (visual analog)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04010" y="463583"/>
            <a:ext cx="11168860" cy="5925795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2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80076"/>
              </p:ext>
            </p:extLst>
          </p:nvPr>
        </p:nvGraphicFramePr>
        <p:xfrm>
          <a:off x="5100419" y="837542"/>
          <a:ext cx="4500781" cy="493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251222" y="4176889"/>
            <a:ext cx="639435" cy="1407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9686" y="1524000"/>
            <a:ext cx="601535" cy="40603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4686" y="1933222"/>
            <a:ext cx="642257" cy="3651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6943" y="5178777"/>
            <a:ext cx="631372" cy="405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37171" y="6270171"/>
            <a:ext cx="2456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Boatman et al. 2003 (modified)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2492" y="2226733"/>
            <a:ext cx="226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= 8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Age @ surgery =  8 </a:t>
            </a:r>
            <a:r>
              <a:rPr lang="en-US" dirty="0" err="1" smtClean="0"/>
              <a:t>yrs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5020" y="569252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</a:t>
            </a:r>
          </a:p>
          <a:p>
            <a:r>
              <a:rPr lang="en-US" dirty="0" err="1" smtClean="0"/>
              <a:t>hemispherectomy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38681" y="567841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</a:p>
          <a:p>
            <a:r>
              <a:rPr lang="en-US" dirty="0" err="1" smtClean="0"/>
              <a:t>hemispherectomy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5272" y="286603"/>
            <a:ext cx="701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Speech in Noise and </a:t>
            </a:r>
            <a:r>
              <a:rPr lang="en-US" sz="2400" dirty="0" err="1" smtClean="0"/>
              <a:t>Hemispherectomies</a:t>
            </a:r>
            <a:r>
              <a:rPr lang="en-US" sz="2400" dirty="0" smtClean="0"/>
              <a:t> (N=2, LH, RH)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99444" y="4007556"/>
            <a:ext cx="663223" cy="437444"/>
          </a:xfrm>
          <a:prstGeom prst="rect">
            <a:avLst/>
          </a:prstGeom>
          <a:solidFill>
            <a:srgbClr val="A9D18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0733" y="3510845"/>
            <a:ext cx="663223" cy="4374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5555" y="3556001"/>
            <a:ext cx="105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 Op.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3778" y="4049889"/>
            <a:ext cx="114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Post Op.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222" y="6124222"/>
            <a:ext cx="381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= Linear Z scores converted to SCAN scores X 10</a:t>
            </a:r>
          </a:p>
          <a:p>
            <a:r>
              <a:rPr lang="en-US" sz="1400" dirty="0" smtClean="0"/>
              <a:t>for display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73222" y="337255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5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5" y="0"/>
            <a:ext cx="10515600" cy="1325563"/>
          </a:xfrm>
        </p:spPr>
        <p:txBody>
          <a:bodyPr/>
          <a:lstStyle/>
          <a:p>
            <a:r>
              <a:rPr lang="en-US" dirty="0" smtClean="0"/>
              <a:t>Incidence: </a:t>
            </a:r>
            <a:r>
              <a:rPr lang="en-US" dirty="0" err="1" smtClean="0"/>
              <a:t>hemispherectomy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33" y="1003972"/>
            <a:ext cx="10515600" cy="4351338"/>
          </a:xfrm>
        </p:spPr>
        <p:txBody>
          <a:bodyPr/>
          <a:lstStyle/>
          <a:p>
            <a:r>
              <a:rPr lang="en-US" dirty="0" smtClean="0"/>
              <a:t>2.2 per 100,000 in 2009</a:t>
            </a:r>
          </a:p>
          <a:p>
            <a:r>
              <a:rPr lang="en-US" dirty="0" smtClean="0"/>
              <a:t>1.2 per 100,000 in 2000 </a:t>
            </a:r>
            <a:endParaRPr lang="en-US" dirty="0"/>
          </a:p>
        </p:txBody>
      </p:sp>
      <p:pic>
        <p:nvPicPr>
          <p:cNvPr id="5" name="Picture 4" descr="Screen%20Shot%202016-05-11%20at%2011.10.02%20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4" y="1960764"/>
            <a:ext cx="5219260" cy="489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een%20Shot%202016-05-11%20at%2011.10.10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0" y="1624633"/>
            <a:ext cx="4816601" cy="50273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88685" y="1083088"/>
            <a:ext cx="214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Lin et al.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7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111" y="790222"/>
            <a:ext cx="282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Localization task……..</a:t>
            </a:r>
            <a:endParaRPr lang="en-US" sz="2400" dirty="0"/>
          </a:p>
        </p:txBody>
      </p:sp>
      <p:sp>
        <p:nvSpPr>
          <p:cNvPr id="5" name="Isosceles Triangle 4"/>
          <p:cNvSpPr/>
          <p:nvPr/>
        </p:nvSpPr>
        <p:spPr>
          <a:xfrm rot="17897361">
            <a:off x="3245554" y="3428999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8803022">
            <a:off x="3694285" y="2847624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9328792">
            <a:off x="4216399" y="2381954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0312570">
            <a:off x="4834467" y="1998129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20940292">
            <a:off x="5480757" y="1825974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127045" y="1752596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87668">
            <a:off x="6759222" y="1792109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124032">
            <a:off x="7334955" y="1930400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620017">
            <a:off x="7938911" y="2223908"/>
            <a:ext cx="592667" cy="448733"/>
          </a:xfrm>
          <a:prstGeom prst="triangl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994771">
            <a:off x="8528755" y="2700860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3710269">
            <a:off x="8963378" y="3290701"/>
            <a:ext cx="592667" cy="4487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24222" y="4346222"/>
            <a:ext cx="663222" cy="6180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350000" y="4233333"/>
            <a:ext cx="239890" cy="14111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0226482">
            <a:off x="7242129" y="2656002"/>
            <a:ext cx="914400" cy="914400"/>
          </a:xfrm>
          <a:prstGeom prst="arc">
            <a:avLst>
              <a:gd name="adj1" fmla="val 16200000"/>
              <a:gd name="adj2" fmla="val 2007667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9437738">
            <a:off x="7485466" y="2373561"/>
            <a:ext cx="914400" cy="914400"/>
          </a:xfrm>
          <a:prstGeom prst="arc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508232">
            <a:off x="7098197" y="2971800"/>
            <a:ext cx="914400" cy="914400"/>
          </a:xfrm>
          <a:prstGeom prst="arc">
            <a:avLst>
              <a:gd name="adj1" fmla="val 16200000"/>
              <a:gd name="adj2" fmla="val 20076676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44222" y="2286000"/>
            <a:ext cx="190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 speakers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76222" y="2469444"/>
            <a:ext cx="49388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83111" y="5178778"/>
            <a:ext cx="93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Listener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22123" y="6369223"/>
            <a:ext cx="86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Musiek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4010" y="463583"/>
            <a:ext cx="11209181" cy="5885484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9294" y="1157941"/>
            <a:ext cx="4811059" cy="392953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xX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1"/>
            <a:endCxn id="4" idx="3"/>
          </p:cNvCxnSpPr>
          <p:nvPr/>
        </p:nvCxnSpPr>
        <p:spPr>
          <a:xfrm>
            <a:off x="3989294" y="3122706"/>
            <a:ext cx="481105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471" y="1075764"/>
            <a:ext cx="4186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0</a:t>
            </a:r>
            <a:endParaRPr lang="en-US" dirty="0"/>
          </a:p>
        </p:txBody>
      </p:sp>
      <p:cxnSp>
        <p:nvCxnSpPr>
          <p:cNvPr id="13" name="Straight Connector 12"/>
          <p:cNvCxnSpPr>
            <a:endCxn id="4" idx="2"/>
          </p:cNvCxnSpPr>
          <p:nvPr/>
        </p:nvCxnSpPr>
        <p:spPr>
          <a:xfrm>
            <a:off x="6394824" y="4960471"/>
            <a:ext cx="0" cy="127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39882" y="5334000"/>
            <a:ext cx="26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15529" y="5334000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91176" y="5274235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14588" y="391458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35059" y="4601882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1176" y="4288118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4706" y="3899647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5059" y="4258235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6118" y="2061882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332941" y="4153647"/>
            <a:ext cx="1867647" cy="298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3"/>
          </p:cNvCxnSpPr>
          <p:nvPr/>
        </p:nvCxnSpPr>
        <p:spPr>
          <a:xfrm flipV="1">
            <a:off x="6672561" y="2465294"/>
            <a:ext cx="1858851" cy="1977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8000" y="4153647"/>
            <a:ext cx="1897529" cy="55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3"/>
            <a:endCxn id="20" idx="1"/>
          </p:cNvCxnSpPr>
          <p:nvPr/>
        </p:nvCxnSpPr>
        <p:spPr>
          <a:xfrm flipV="1">
            <a:off x="6639537" y="4472784"/>
            <a:ext cx="1951639" cy="3137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72235" y="2719294"/>
            <a:ext cx="1080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Deviation</a:t>
            </a:r>
          </a:p>
          <a:p>
            <a:r>
              <a:rPr lang="en-US" dirty="0" smtClean="0"/>
              <a:t>Scores</a:t>
            </a:r>
          </a:p>
          <a:p>
            <a:r>
              <a:rPr lang="en-US" dirty="0" smtClean="0"/>
              <a:t>(error)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099177" y="207682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hemispherectomy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0" y="4362824"/>
            <a:ext cx="9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91529" y="343647"/>
            <a:ext cx="3307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Localization (fixed)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7769412" y="5912930"/>
            <a:ext cx="340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Poirier et al.  1994</a:t>
            </a:r>
          </a:p>
          <a:p>
            <a:r>
              <a:rPr lang="en-US" dirty="0" smtClean="0"/>
              <a:t>Similar results from </a:t>
            </a:r>
            <a:r>
              <a:rPr lang="en-US" dirty="0" err="1" smtClean="0"/>
              <a:t>Zattore</a:t>
            </a:r>
            <a:r>
              <a:rPr lang="en-US" dirty="0" smtClean="0"/>
              <a:t> (1995)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8353" y="4362824"/>
            <a:ext cx="2186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</a:t>
            </a:r>
            <a:r>
              <a:rPr lang="en-US" dirty="0" err="1" smtClean="0"/>
              <a:t>ipsilateral</a:t>
            </a:r>
            <a:r>
              <a:rPr lang="en-US" dirty="0" smtClean="0"/>
              <a:t> field</a:t>
            </a:r>
          </a:p>
          <a:p>
            <a:r>
              <a:rPr lang="en-US" dirty="0" smtClean="0"/>
              <a:t>PC = </a:t>
            </a:r>
            <a:r>
              <a:rPr lang="en-US" dirty="0" err="1" smtClean="0"/>
              <a:t>peri</a:t>
            </a:r>
            <a:r>
              <a:rPr lang="en-US" dirty="0" smtClean="0"/>
              <a:t> central field</a:t>
            </a:r>
          </a:p>
          <a:p>
            <a:r>
              <a:rPr lang="en-US" dirty="0" smtClean="0"/>
              <a:t>C = contralateral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5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9294" y="1157941"/>
            <a:ext cx="4811059" cy="392953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xX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1"/>
            <a:endCxn id="4" idx="3"/>
          </p:cNvCxnSpPr>
          <p:nvPr/>
        </p:nvCxnSpPr>
        <p:spPr>
          <a:xfrm>
            <a:off x="3989294" y="3122706"/>
            <a:ext cx="481105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6471" y="1075764"/>
            <a:ext cx="4186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0</a:t>
            </a:r>
            <a:endParaRPr lang="en-US" dirty="0"/>
          </a:p>
        </p:txBody>
      </p:sp>
      <p:cxnSp>
        <p:nvCxnSpPr>
          <p:cNvPr id="13" name="Straight Connector 12"/>
          <p:cNvCxnSpPr>
            <a:endCxn id="4" idx="2"/>
          </p:cNvCxnSpPr>
          <p:nvPr/>
        </p:nvCxnSpPr>
        <p:spPr>
          <a:xfrm>
            <a:off x="6394824" y="4960471"/>
            <a:ext cx="0" cy="127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39882" y="5334000"/>
            <a:ext cx="26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15529" y="5334000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91176" y="5274235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14588" y="3660588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5059" y="4601882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21058" y="4004236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69765" y="2450353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5059" y="4258235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6118" y="2061882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258235" y="2838824"/>
            <a:ext cx="2002118" cy="1494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3"/>
          </p:cNvCxnSpPr>
          <p:nvPr/>
        </p:nvCxnSpPr>
        <p:spPr>
          <a:xfrm flipV="1">
            <a:off x="6672561" y="2465294"/>
            <a:ext cx="1858851" cy="1977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</p:cNvCxnSpPr>
          <p:nvPr/>
        </p:nvCxnSpPr>
        <p:spPr>
          <a:xfrm>
            <a:off x="4219066" y="3845254"/>
            <a:ext cx="1996463" cy="861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3"/>
            <a:endCxn id="20" idx="1"/>
          </p:cNvCxnSpPr>
          <p:nvPr/>
        </p:nvCxnSpPr>
        <p:spPr>
          <a:xfrm flipV="1">
            <a:off x="6639537" y="4188902"/>
            <a:ext cx="1981521" cy="5976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72235" y="2719294"/>
            <a:ext cx="1080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Deviation</a:t>
            </a:r>
          </a:p>
          <a:p>
            <a:r>
              <a:rPr lang="en-US" dirty="0" smtClean="0"/>
              <a:t>Scores</a:t>
            </a:r>
          </a:p>
          <a:p>
            <a:r>
              <a:rPr lang="en-US" dirty="0" smtClean="0"/>
              <a:t>(error)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099177" y="207682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hemispherectomy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29059" y="4004235"/>
            <a:ext cx="9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91529" y="343647"/>
            <a:ext cx="3725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Localization (moving)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7698862" y="5842366"/>
            <a:ext cx="380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Poirier et al.  1994</a:t>
            </a:r>
          </a:p>
          <a:p>
            <a:r>
              <a:rPr lang="en-US" dirty="0" smtClean="0"/>
              <a:t>Similar results from </a:t>
            </a:r>
            <a:r>
              <a:rPr lang="en-US" dirty="0" err="1" smtClean="0"/>
              <a:t>Lessard</a:t>
            </a:r>
            <a:r>
              <a:rPr lang="en-US" dirty="0" smtClean="0"/>
              <a:t> et al. 1999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824" y="5946588"/>
            <a:ext cx="208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ave.</a:t>
            </a:r>
            <a:r>
              <a:rPr lang="en-US" dirty="0" smtClean="0"/>
              <a:t> of 3 sources….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SOME DO WELL, OTHERS NOT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PLASTICITY</a:t>
            </a:r>
          </a:p>
          <a:p>
            <a:r>
              <a:rPr lang="en-US" dirty="0" smtClean="0"/>
              <a:t>TIMING, (onset of disorder, surgery) DURATION</a:t>
            </a:r>
          </a:p>
          <a:p>
            <a:r>
              <a:rPr lang="en-US" dirty="0" smtClean="0"/>
              <a:t>EXPERIENCE – TRAINING</a:t>
            </a:r>
          </a:p>
          <a:p>
            <a:r>
              <a:rPr lang="en-US" dirty="0" smtClean="0"/>
              <a:t>EXPERIENCE WITH DYSFUNCTION (1 VS. 2 HEMISPHERES)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331" y="564362"/>
            <a:ext cx="11128539" cy="5865328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Auditory Training ?</a:t>
            </a:r>
          </a:p>
          <a:p>
            <a:pPr lvl="1"/>
            <a:r>
              <a:rPr lang="en-US" dirty="0" smtClean="0"/>
              <a:t>Dichotic </a:t>
            </a:r>
            <a:r>
              <a:rPr lang="en-US" dirty="0" err="1" smtClean="0"/>
              <a:t>interaural</a:t>
            </a:r>
            <a:r>
              <a:rPr lang="en-US" dirty="0" smtClean="0"/>
              <a:t> intensity training (DIID)</a:t>
            </a:r>
          </a:p>
          <a:p>
            <a:pPr lvl="1"/>
            <a:r>
              <a:rPr lang="en-US" dirty="0" smtClean="0"/>
              <a:t>Training on the </a:t>
            </a:r>
            <a:r>
              <a:rPr lang="en-US" smtClean="0"/>
              <a:t>defined deficit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4491" y="524050"/>
            <a:ext cx="11068058" cy="5784705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Watch for: Some Symptoms of CAPD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in noisy environments</a:t>
            </a:r>
          </a:p>
          <a:p>
            <a:r>
              <a:rPr lang="en-US" dirty="0" smtClean="0"/>
              <a:t>Difficulty in reverberation </a:t>
            </a:r>
          </a:p>
          <a:p>
            <a:r>
              <a:rPr lang="en-US" dirty="0" smtClean="0"/>
              <a:t>Difficulty following multi-step directions</a:t>
            </a:r>
          </a:p>
          <a:p>
            <a:r>
              <a:rPr lang="en-US" dirty="0" smtClean="0"/>
              <a:t>Appears to have problems </a:t>
            </a:r>
            <a:r>
              <a:rPr lang="en-US" dirty="0" smtClean="0"/>
              <a:t>listening</a:t>
            </a:r>
            <a:endParaRPr lang="en-US" dirty="0" smtClean="0"/>
          </a:p>
          <a:p>
            <a:r>
              <a:rPr lang="en-US" dirty="0" smtClean="0"/>
              <a:t>Difficulty following fast, soft talkers</a:t>
            </a:r>
          </a:p>
          <a:p>
            <a:r>
              <a:rPr lang="en-US" dirty="0" smtClean="0"/>
              <a:t>Misinterprets words, numbers,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Challenged by language based subjects in school</a:t>
            </a:r>
          </a:p>
          <a:p>
            <a:r>
              <a:rPr lang="en-US" dirty="0" smtClean="0"/>
              <a:t>Symptoms with a “normal” audiogram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NEEDS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                                  </a:t>
            </a:r>
            <a:r>
              <a:rPr lang="en-US" sz="2400" dirty="0" smtClean="0"/>
              <a:t> </a:t>
            </a:r>
            <a:r>
              <a:rPr lang="en-US" sz="2400" u="sng" dirty="0" smtClean="0"/>
              <a:t>low</a:t>
            </a:r>
            <a:r>
              <a:rPr lang="en-US" sz="2400" dirty="0" smtClean="0"/>
              <a:t>      </a:t>
            </a:r>
            <a:r>
              <a:rPr lang="en-US" sz="2400" u="sng" dirty="0" smtClean="0"/>
              <a:t>medium</a:t>
            </a:r>
            <a:r>
              <a:rPr lang="en-US" sz="2400" dirty="0" smtClean="0"/>
              <a:t>      </a:t>
            </a:r>
            <a:r>
              <a:rPr lang="en-US" sz="2400" u="sng" dirty="0" smtClean="0"/>
              <a:t>high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977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Dichotic					x</a:t>
            </a:r>
          </a:p>
          <a:p>
            <a:r>
              <a:rPr lang="en-US" dirty="0" smtClean="0"/>
              <a:t>Localization					x</a:t>
            </a:r>
          </a:p>
          <a:p>
            <a:r>
              <a:rPr lang="en-US" dirty="0" smtClean="0"/>
              <a:t>Temporal							x</a:t>
            </a:r>
          </a:p>
          <a:p>
            <a:r>
              <a:rPr lang="en-US" dirty="0" smtClean="0"/>
              <a:t>Speech (low redundancy)			x</a:t>
            </a:r>
          </a:p>
          <a:p>
            <a:r>
              <a:rPr lang="en-US" dirty="0" err="1" smtClean="0"/>
              <a:t>Electrophysiologic</a:t>
            </a:r>
            <a:r>
              <a:rPr lang="en-US" dirty="0" smtClean="0"/>
              <a:t>					x</a:t>
            </a:r>
          </a:p>
          <a:p>
            <a:r>
              <a:rPr lang="en-US" dirty="0" smtClean="0"/>
              <a:t>Test battery						x</a:t>
            </a:r>
          </a:p>
          <a:p>
            <a:r>
              <a:rPr lang="en-US" dirty="0" smtClean="0"/>
              <a:t>Rehabilitative						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010" y="6006419"/>
            <a:ext cx="440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577" y="6087043"/>
            <a:ext cx="448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Complete feedback survey !!!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887" y="342648"/>
            <a:ext cx="11511587" cy="5825017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2104"/>
            <a:ext cx="10515600" cy="1325563"/>
          </a:xfrm>
        </p:spPr>
        <p:txBody>
          <a:bodyPr/>
          <a:lstStyle/>
          <a:p>
            <a:r>
              <a:rPr lang="en-US" dirty="0" smtClean="0"/>
              <a:t>						                   Thank  You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5293" y="665140"/>
            <a:ext cx="10846294" cy="5522681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1765" y="1299882"/>
            <a:ext cx="7416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Peripheral and Central Auditory Systems…..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052240" y="2801652"/>
            <a:ext cx="682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-they must work together but they do different jobs !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4812" y="584517"/>
            <a:ext cx="10987416" cy="5724238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1.squarespace.com/static/543ac236e4b0bb6f0dc52944/t/557b0e96e4b035321a4ae178/1434128136010/Hearing_mechanics_cropped_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35766"/>
            <a:ext cx="5680075" cy="48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0306" y="193168"/>
            <a:ext cx="6512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Peripheral and Central Auditory Systems…..</a:t>
            </a:r>
            <a:endParaRPr lang="en-US" sz="2800" dirty="0"/>
          </a:p>
        </p:txBody>
      </p:sp>
      <p:sp>
        <p:nvSpPr>
          <p:cNvPr id="2" name="Freeform 1"/>
          <p:cNvSpPr/>
          <p:nvPr/>
        </p:nvSpPr>
        <p:spPr>
          <a:xfrm>
            <a:off x="2099809" y="3334532"/>
            <a:ext cx="2908469" cy="1963628"/>
          </a:xfrm>
          <a:custGeom>
            <a:avLst/>
            <a:gdLst>
              <a:gd name="connsiteX0" fmla="*/ 2908469 w 2908469"/>
              <a:gd name="connsiteY0" fmla="*/ 0 h 1963628"/>
              <a:gd name="connsiteX1" fmla="*/ 2837910 w 2908469"/>
              <a:gd name="connsiteY1" fmla="*/ 893627 h 1963628"/>
              <a:gd name="connsiteX2" fmla="*/ 2637993 w 2908469"/>
              <a:gd name="connsiteY2" fmla="*/ 1258133 h 1963628"/>
              <a:gd name="connsiteX3" fmla="*/ 2014722 w 2908469"/>
              <a:gd name="connsiteY3" fmla="*/ 1128792 h 1963628"/>
              <a:gd name="connsiteX4" fmla="*/ 1732486 w 2908469"/>
              <a:gd name="connsiteY4" fmla="*/ 1081759 h 1963628"/>
              <a:gd name="connsiteX5" fmla="*/ 1591368 w 2908469"/>
              <a:gd name="connsiteY5" fmla="*/ 776045 h 1963628"/>
              <a:gd name="connsiteX6" fmla="*/ 1191534 w 2908469"/>
              <a:gd name="connsiteY6" fmla="*/ 599671 h 1963628"/>
              <a:gd name="connsiteX7" fmla="*/ 1015137 w 2908469"/>
              <a:gd name="connsiteY7" fmla="*/ 411539 h 1963628"/>
              <a:gd name="connsiteX8" fmla="*/ 732901 w 2908469"/>
              <a:gd name="connsiteY8" fmla="*/ 576154 h 1963628"/>
              <a:gd name="connsiteX9" fmla="*/ 721141 w 2908469"/>
              <a:gd name="connsiteY9" fmla="*/ 729012 h 1963628"/>
              <a:gd name="connsiteX10" fmla="*/ 368346 w 2908469"/>
              <a:gd name="connsiteY10" fmla="*/ 729012 h 1963628"/>
              <a:gd name="connsiteX11" fmla="*/ 74350 w 2908469"/>
              <a:gd name="connsiteY11" fmla="*/ 834836 h 1963628"/>
              <a:gd name="connsiteX12" fmla="*/ 3791 w 2908469"/>
              <a:gd name="connsiteY12" fmla="*/ 1081759 h 1963628"/>
              <a:gd name="connsiteX13" fmla="*/ 156669 w 2908469"/>
              <a:gd name="connsiteY13" fmla="*/ 1070001 h 1963628"/>
              <a:gd name="connsiteX14" fmla="*/ 286027 w 2908469"/>
              <a:gd name="connsiteY14" fmla="*/ 1187583 h 1963628"/>
              <a:gd name="connsiteX15" fmla="*/ 415385 w 2908469"/>
              <a:gd name="connsiteY15" fmla="*/ 1340441 h 1963628"/>
              <a:gd name="connsiteX16" fmla="*/ 603543 w 2908469"/>
              <a:gd name="connsiteY16" fmla="*/ 1387474 h 1963628"/>
              <a:gd name="connsiteX17" fmla="*/ 779940 w 2908469"/>
              <a:gd name="connsiteY17" fmla="*/ 1387474 h 1963628"/>
              <a:gd name="connsiteX18" fmla="*/ 874019 w 2908469"/>
              <a:gd name="connsiteY18" fmla="*/ 1587364 h 1963628"/>
              <a:gd name="connsiteX19" fmla="*/ 1203294 w 2908469"/>
              <a:gd name="connsiteY19" fmla="*/ 1540331 h 1963628"/>
              <a:gd name="connsiteX20" fmla="*/ 1462010 w 2908469"/>
              <a:gd name="connsiteY20" fmla="*/ 1575606 h 1963628"/>
              <a:gd name="connsiteX21" fmla="*/ 1732486 w 2908469"/>
              <a:gd name="connsiteY21" fmla="*/ 1505056 h 1963628"/>
              <a:gd name="connsiteX22" fmla="*/ 2332237 w 2908469"/>
              <a:gd name="connsiteY22" fmla="*/ 1575606 h 1963628"/>
              <a:gd name="connsiteX23" fmla="*/ 2673272 w 2908469"/>
              <a:gd name="connsiteY23" fmla="*/ 1693188 h 1963628"/>
              <a:gd name="connsiteX24" fmla="*/ 2814390 w 2908469"/>
              <a:gd name="connsiteY24" fmla="*/ 1740221 h 1963628"/>
              <a:gd name="connsiteX25" fmla="*/ 2908469 w 2908469"/>
              <a:gd name="connsiteY25" fmla="*/ 1963628 h 1963628"/>
              <a:gd name="connsiteX26" fmla="*/ 2908469 w 2908469"/>
              <a:gd name="connsiteY26" fmla="*/ 1963628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08469" h="1963628">
                <a:moveTo>
                  <a:pt x="2908469" y="0"/>
                </a:moveTo>
                <a:cubicBezTo>
                  <a:pt x="2895729" y="341969"/>
                  <a:pt x="2882989" y="683938"/>
                  <a:pt x="2837910" y="893627"/>
                </a:cubicBezTo>
                <a:cubicBezTo>
                  <a:pt x="2792831" y="1103316"/>
                  <a:pt x="2775191" y="1218939"/>
                  <a:pt x="2637993" y="1258133"/>
                </a:cubicBezTo>
                <a:cubicBezTo>
                  <a:pt x="2500795" y="1297327"/>
                  <a:pt x="2165640" y="1158188"/>
                  <a:pt x="2014722" y="1128792"/>
                </a:cubicBezTo>
                <a:cubicBezTo>
                  <a:pt x="1863804" y="1099396"/>
                  <a:pt x="1803045" y="1140550"/>
                  <a:pt x="1732486" y="1081759"/>
                </a:cubicBezTo>
                <a:cubicBezTo>
                  <a:pt x="1661927" y="1022968"/>
                  <a:pt x="1681527" y="856393"/>
                  <a:pt x="1591368" y="776045"/>
                </a:cubicBezTo>
                <a:cubicBezTo>
                  <a:pt x="1501209" y="695697"/>
                  <a:pt x="1287572" y="660422"/>
                  <a:pt x="1191534" y="599671"/>
                </a:cubicBezTo>
                <a:cubicBezTo>
                  <a:pt x="1095496" y="538920"/>
                  <a:pt x="1091576" y="415458"/>
                  <a:pt x="1015137" y="411539"/>
                </a:cubicBezTo>
                <a:cubicBezTo>
                  <a:pt x="938698" y="407620"/>
                  <a:pt x="781900" y="523242"/>
                  <a:pt x="732901" y="576154"/>
                </a:cubicBezTo>
                <a:cubicBezTo>
                  <a:pt x="683902" y="629066"/>
                  <a:pt x="781900" y="703536"/>
                  <a:pt x="721141" y="729012"/>
                </a:cubicBezTo>
                <a:cubicBezTo>
                  <a:pt x="660382" y="754488"/>
                  <a:pt x="476144" y="711375"/>
                  <a:pt x="368346" y="729012"/>
                </a:cubicBezTo>
                <a:cubicBezTo>
                  <a:pt x="260548" y="746649"/>
                  <a:pt x="135109" y="776045"/>
                  <a:pt x="74350" y="834836"/>
                </a:cubicBezTo>
                <a:cubicBezTo>
                  <a:pt x="13591" y="893627"/>
                  <a:pt x="-9929" y="1042565"/>
                  <a:pt x="3791" y="1081759"/>
                </a:cubicBezTo>
                <a:cubicBezTo>
                  <a:pt x="17511" y="1120953"/>
                  <a:pt x="109630" y="1052364"/>
                  <a:pt x="156669" y="1070001"/>
                </a:cubicBezTo>
                <a:cubicBezTo>
                  <a:pt x="203708" y="1087638"/>
                  <a:pt x="242908" y="1142510"/>
                  <a:pt x="286027" y="1187583"/>
                </a:cubicBezTo>
                <a:cubicBezTo>
                  <a:pt x="329146" y="1232656"/>
                  <a:pt x="362466" y="1307126"/>
                  <a:pt x="415385" y="1340441"/>
                </a:cubicBezTo>
                <a:cubicBezTo>
                  <a:pt x="468304" y="1373756"/>
                  <a:pt x="542784" y="1379635"/>
                  <a:pt x="603543" y="1387474"/>
                </a:cubicBezTo>
                <a:cubicBezTo>
                  <a:pt x="664302" y="1395313"/>
                  <a:pt x="734861" y="1354159"/>
                  <a:pt x="779940" y="1387474"/>
                </a:cubicBezTo>
                <a:cubicBezTo>
                  <a:pt x="825019" y="1420789"/>
                  <a:pt x="803460" y="1561888"/>
                  <a:pt x="874019" y="1587364"/>
                </a:cubicBezTo>
                <a:cubicBezTo>
                  <a:pt x="944578" y="1612840"/>
                  <a:pt x="1105296" y="1542291"/>
                  <a:pt x="1203294" y="1540331"/>
                </a:cubicBezTo>
                <a:cubicBezTo>
                  <a:pt x="1301292" y="1538371"/>
                  <a:pt x="1373811" y="1581485"/>
                  <a:pt x="1462010" y="1575606"/>
                </a:cubicBezTo>
                <a:cubicBezTo>
                  <a:pt x="1550209" y="1569727"/>
                  <a:pt x="1587448" y="1505056"/>
                  <a:pt x="1732486" y="1505056"/>
                </a:cubicBezTo>
                <a:cubicBezTo>
                  <a:pt x="1877524" y="1505056"/>
                  <a:pt x="2175439" y="1544251"/>
                  <a:pt x="2332237" y="1575606"/>
                </a:cubicBezTo>
                <a:cubicBezTo>
                  <a:pt x="2489035" y="1606961"/>
                  <a:pt x="2673272" y="1693188"/>
                  <a:pt x="2673272" y="1693188"/>
                </a:cubicBezTo>
                <a:cubicBezTo>
                  <a:pt x="2753631" y="1720624"/>
                  <a:pt x="2775191" y="1695148"/>
                  <a:pt x="2814390" y="1740221"/>
                </a:cubicBezTo>
                <a:cubicBezTo>
                  <a:pt x="2853589" y="1785294"/>
                  <a:pt x="2908469" y="1963628"/>
                  <a:pt x="2908469" y="1963628"/>
                </a:cubicBezTo>
                <a:lnTo>
                  <a:pt x="2908469" y="1963628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cns.nyu.edu/~david/courses/perception/lecturenotes/localization/localization-slides/Sl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81" y="867745"/>
            <a:ext cx="630911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489" y="6488668"/>
            <a:ext cx="383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San </a:t>
            </a:r>
            <a:r>
              <a:rPr lang="en-US" dirty="0" err="1" smtClean="0"/>
              <a:t>Fancisco</a:t>
            </a:r>
            <a:r>
              <a:rPr lang="en-US" dirty="0" smtClean="0"/>
              <a:t> </a:t>
            </a:r>
            <a:r>
              <a:rPr lang="en-US" dirty="0" err="1" smtClean="0"/>
              <a:t>spch</a:t>
            </a:r>
            <a:r>
              <a:rPr lang="en-US" dirty="0" smtClean="0"/>
              <a:t> &amp; Hearing  Ctr.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2117" y="134470"/>
            <a:ext cx="454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VERSUS NOT SO COMPLEX SYSTEMS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0942" y="791883"/>
            <a:ext cx="7545294" cy="487082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5765" y="6140823"/>
            <a:ext cx="506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OF ACOUSTIC STIMULUS AND OR TASK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7294" y="5692588"/>
            <a:ext cx="6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94941" y="5827060"/>
            <a:ext cx="4781177" cy="149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84117" y="5647765"/>
            <a:ext cx="113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6118" y="2659529"/>
            <a:ext cx="1677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</a:t>
            </a:r>
          </a:p>
          <a:p>
            <a:r>
              <a:rPr lang="en-US" dirty="0" smtClean="0"/>
              <a:t>INVOLVEMENT/</a:t>
            </a:r>
          </a:p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29647" y="5483412"/>
            <a:ext cx="74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4823" y="672353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974353" y="3750234"/>
            <a:ext cx="6848856" cy="642471"/>
          </a:xfrm>
          <a:custGeom>
            <a:avLst/>
            <a:gdLst>
              <a:gd name="connsiteX0" fmla="*/ 0 w 6693647"/>
              <a:gd name="connsiteY0" fmla="*/ 1045882 h 1045882"/>
              <a:gd name="connsiteX1" fmla="*/ 657412 w 6693647"/>
              <a:gd name="connsiteY1" fmla="*/ 448235 h 1045882"/>
              <a:gd name="connsiteX2" fmla="*/ 2808941 w 6693647"/>
              <a:gd name="connsiteY2" fmla="*/ 149411 h 1045882"/>
              <a:gd name="connsiteX3" fmla="*/ 4586941 w 6693647"/>
              <a:gd name="connsiteY3" fmla="*/ 89647 h 1045882"/>
              <a:gd name="connsiteX4" fmla="*/ 6693647 w 6693647"/>
              <a:gd name="connsiteY4" fmla="*/ 0 h 1045882"/>
              <a:gd name="connsiteX5" fmla="*/ 6693647 w 6693647"/>
              <a:gd name="connsiteY5" fmla="*/ 0 h 10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3647" h="1045882">
                <a:moveTo>
                  <a:pt x="0" y="1045882"/>
                </a:moveTo>
                <a:cubicBezTo>
                  <a:pt x="94627" y="821764"/>
                  <a:pt x="189255" y="597647"/>
                  <a:pt x="657412" y="448235"/>
                </a:cubicBezTo>
                <a:cubicBezTo>
                  <a:pt x="1125569" y="298823"/>
                  <a:pt x="2154020" y="209176"/>
                  <a:pt x="2808941" y="149411"/>
                </a:cubicBezTo>
                <a:cubicBezTo>
                  <a:pt x="3463862" y="89646"/>
                  <a:pt x="4586941" y="89647"/>
                  <a:pt x="4586941" y="89647"/>
                </a:cubicBezTo>
                <a:lnTo>
                  <a:pt x="6693647" y="0"/>
                </a:lnTo>
                <a:lnTo>
                  <a:pt x="6693647" y="0"/>
                </a:lnTo>
              </a:path>
            </a:pathLst>
          </a:custGeom>
          <a:ln w="57150" cmpd="sng">
            <a:solidFill>
              <a:srgbClr val="8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>
            <a:off x="4004235" y="851647"/>
            <a:ext cx="6529294" cy="3884706"/>
          </a:xfrm>
          <a:custGeom>
            <a:avLst/>
            <a:gdLst>
              <a:gd name="connsiteX0" fmla="*/ 0 w 6553090"/>
              <a:gd name="connsiteY0" fmla="*/ 3988761 h 3988761"/>
              <a:gd name="connsiteX1" fmla="*/ 627530 w 6553090"/>
              <a:gd name="connsiteY1" fmla="*/ 3600290 h 3988761"/>
              <a:gd name="connsiteX2" fmla="*/ 1987177 w 6553090"/>
              <a:gd name="connsiteY2" fmla="*/ 2673937 h 3988761"/>
              <a:gd name="connsiteX3" fmla="*/ 3600824 w 6553090"/>
              <a:gd name="connsiteY3" fmla="*/ 2240643 h 3988761"/>
              <a:gd name="connsiteX4" fmla="*/ 4676589 w 6553090"/>
              <a:gd name="connsiteY4" fmla="*/ 1538408 h 3988761"/>
              <a:gd name="connsiteX5" fmla="*/ 5363883 w 6553090"/>
              <a:gd name="connsiteY5" fmla="*/ 656879 h 3988761"/>
              <a:gd name="connsiteX6" fmla="*/ 6424706 w 6553090"/>
              <a:gd name="connsiteY6" fmla="*/ 44290 h 3988761"/>
              <a:gd name="connsiteX7" fmla="*/ 6544236 w 6553090"/>
              <a:gd name="connsiteY7" fmla="*/ 44290 h 3988761"/>
              <a:gd name="connsiteX8" fmla="*/ 6544236 w 6553090"/>
              <a:gd name="connsiteY8" fmla="*/ 14408 h 3988761"/>
              <a:gd name="connsiteX0" fmla="*/ 0 w 6553090"/>
              <a:gd name="connsiteY0" fmla="*/ 3988761 h 3988761"/>
              <a:gd name="connsiteX1" fmla="*/ 627530 w 6553090"/>
              <a:gd name="connsiteY1" fmla="*/ 3600290 h 3988761"/>
              <a:gd name="connsiteX2" fmla="*/ 1987177 w 6553090"/>
              <a:gd name="connsiteY2" fmla="*/ 2673937 h 3988761"/>
              <a:gd name="connsiteX3" fmla="*/ 3525845 w 6553090"/>
              <a:gd name="connsiteY3" fmla="*/ 1979839 h 3988761"/>
              <a:gd name="connsiteX4" fmla="*/ 4676589 w 6553090"/>
              <a:gd name="connsiteY4" fmla="*/ 1538408 h 3988761"/>
              <a:gd name="connsiteX5" fmla="*/ 5363883 w 6553090"/>
              <a:gd name="connsiteY5" fmla="*/ 656879 h 3988761"/>
              <a:gd name="connsiteX6" fmla="*/ 6424706 w 6553090"/>
              <a:gd name="connsiteY6" fmla="*/ 44290 h 3988761"/>
              <a:gd name="connsiteX7" fmla="*/ 6544236 w 6553090"/>
              <a:gd name="connsiteY7" fmla="*/ 44290 h 3988761"/>
              <a:gd name="connsiteX8" fmla="*/ 6544236 w 6553090"/>
              <a:gd name="connsiteY8" fmla="*/ 14408 h 3988761"/>
              <a:gd name="connsiteX0" fmla="*/ 0 w 6553090"/>
              <a:gd name="connsiteY0" fmla="*/ 3988761 h 3988761"/>
              <a:gd name="connsiteX1" fmla="*/ 627530 w 6553090"/>
              <a:gd name="connsiteY1" fmla="*/ 3600290 h 3988761"/>
              <a:gd name="connsiteX2" fmla="*/ 1987177 w 6553090"/>
              <a:gd name="connsiteY2" fmla="*/ 2673937 h 3988761"/>
              <a:gd name="connsiteX3" fmla="*/ 3525845 w 6553090"/>
              <a:gd name="connsiteY3" fmla="*/ 1979839 h 3988761"/>
              <a:gd name="connsiteX4" fmla="*/ 4601611 w 6553090"/>
              <a:gd name="connsiteY4" fmla="*/ 1323629 h 3988761"/>
              <a:gd name="connsiteX5" fmla="*/ 5363883 w 6553090"/>
              <a:gd name="connsiteY5" fmla="*/ 656879 h 3988761"/>
              <a:gd name="connsiteX6" fmla="*/ 6424706 w 6553090"/>
              <a:gd name="connsiteY6" fmla="*/ 44290 h 3988761"/>
              <a:gd name="connsiteX7" fmla="*/ 6544236 w 6553090"/>
              <a:gd name="connsiteY7" fmla="*/ 44290 h 3988761"/>
              <a:gd name="connsiteX8" fmla="*/ 6544236 w 6553090"/>
              <a:gd name="connsiteY8" fmla="*/ 14408 h 39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090" h="3988761">
                <a:moveTo>
                  <a:pt x="0" y="3988761"/>
                </a:moveTo>
                <a:cubicBezTo>
                  <a:pt x="148167" y="3904094"/>
                  <a:pt x="296334" y="3819427"/>
                  <a:pt x="627530" y="3600290"/>
                </a:cubicBezTo>
                <a:cubicBezTo>
                  <a:pt x="958726" y="3381153"/>
                  <a:pt x="1504125" y="2944012"/>
                  <a:pt x="1987177" y="2673937"/>
                </a:cubicBezTo>
                <a:cubicBezTo>
                  <a:pt x="2470230" y="2403862"/>
                  <a:pt x="3090106" y="2204890"/>
                  <a:pt x="3525845" y="1979839"/>
                </a:cubicBezTo>
                <a:cubicBezTo>
                  <a:pt x="3961584" y="1754788"/>
                  <a:pt x="4295271" y="1544122"/>
                  <a:pt x="4601611" y="1323629"/>
                </a:cubicBezTo>
                <a:cubicBezTo>
                  <a:pt x="4907951" y="1103136"/>
                  <a:pt x="5060034" y="870102"/>
                  <a:pt x="5363883" y="656879"/>
                </a:cubicBezTo>
                <a:cubicBezTo>
                  <a:pt x="5667732" y="443656"/>
                  <a:pt x="6227981" y="146388"/>
                  <a:pt x="6424706" y="44290"/>
                </a:cubicBezTo>
                <a:cubicBezTo>
                  <a:pt x="6621432" y="-57808"/>
                  <a:pt x="6524314" y="49270"/>
                  <a:pt x="6544236" y="44290"/>
                </a:cubicBezTo>
                <a:cubicBezTo>
                  <a:pt x="6564158" y="39310"/>
                  <a:pt x="6544236" y="14408"/>
                  <a:pt x="6544236" y="14408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077882" y="1284941"/>
            <a:ext cx="14942" cy="38100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64941" y="4213411"/>
            <a:ext cx="18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Peripheral system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43176" y="2256118"/>
            <a:ext cx="157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system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7122191" y="2420471"/>
            <a:ext cx="542633" cy="203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79765" y="3914588"/>
            <a:ext cx="313764" cy="19423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0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simple and complex acoustic signals</a:t>
            </a:r>
            <a:br>
              <a:rPr lang="en-US" dirty="0" smtClean="0"/>
            </a:br>
            <a:r>
              <a:rPr lang="en-US" dirty="0" smtClean="0"/>
              <a:t>or tasks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3412" y="2286000"/>
            <a:ext cx="4855882" cy="3839882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PURE TONES/DETECTION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72941" y="2271059"/>
            <a:ext cx="4751294" cy="3854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SPEECH/DICHOTIC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TONES/LOCALIZATION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OTHER…..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882" y="1568823"/>
            <a:ext cx="8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46353" y="15538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640" y="2445698"/>
            <a:ext cx="10822719" cy="13849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traditional hearing test – the pure tone audiogram, measures one’s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bility for the detection (and sensitivity) of tones for various frequencies. </a:t>
            </a:r>
          </a:p>
          <a:p>
            <a:r>
              <a:rPr lang="en-US" sz="2800" dirty="0" smtClean="0"/>
              <a:t>It requires a YES or NO response.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87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1" y="0"/>
            <a:ext cx="9209740" cy="7097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1" y="1105647"/>
            <a:ext cx="4940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XO       XO       XO        XO        XO       XO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91647" y="2032000"/>
            <a:ext cx="5722471" cy="14941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4635" y="3155576"/>
            <a:ext cx="5722471" cy="14941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9576" y="3932518"/>
            <a:ext cx="5722471" cy="14941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07530" y="248397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I L 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3412" y="3541059"/>
            <a:ext cx="163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O D E R A T 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94635" y="4724400"/>
            <a:ext cx="5722471" cy="14941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7765" y="4332941"/>
            <a:ext cx="11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E V E R 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3412" y="515470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R O F O U N 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5218" y="18674"/>
            <a:ext cx="441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traditional hearing test – the pure tone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2625" y="1549935"/>
            <a:ext cx="13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O R M A 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76990" y="6087042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(Musiek)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9548" y="893754"/>
            <a:ext cx="2900525" cy="1200329"/>
          </a:xfrm>
          <a:prstGeom prst="rect">
            <a:avLst/>
          </a:prstGeom>
          <a:noFill/>
          <a:ln>
            <a:solidFill>
              <a:srgbClr val="FF8B1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“classic” article by</a:t>
            </a:r>
          </a:p>
          <a:p>
            <a:r>
              <a:rPr lang="en-US" dirty="0" smtClean="0"/>
              <a:t>Goldstein (1957) was</a:t>
            </a:r>
          </a:p>
          <a:p>
            <a:r>
              <a:rPr lang="en-US" dirty="0"/>
              <a:t>g</a:t>
            </a:r>
            <a:r>
              <a:rPr lang="en-US" dirty="0" smtClean="0"/>
              <a:t>ood and bad regarding</a:t>
            </a:r>
          </a:p>
          <a:p>
            <a:r>
              <a:rPr lang="en-US" dirty="0"/>
              <a:t>h</a:t>
            </a:r>
            <a:r>
              <a:rPr lang="en-US" dirty="0" smtClean="0"/>
              <a:t>earing of </a:t>
            </a:r>
            <a:r>
              <a:rPr lang="en-US" dirty="0" err="1" smtClean="0"/>
              <a:t>hemispherectomy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3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794" y="690935"/>
            <a:ext cx="10609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TESTS THAT ASSESS THE INTEGRITY OF THE CENTRAL AUDITORY SYSTEM FOR</a:t>
            </a:r>
          </a:p>
          <a:p>
            <a:r>
              <a:rPr lang="en-US" sz="2400" dirty="0" smtClean="0"/>
              <a:t>WHICH THERE HAS BEEN A REASONABLE AMOUNT OF RESEARCH…….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34992" y="2582614"/>
            <a:ext cx="94013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Dichotic Listening</a:t>
            </a:r>
            <a:r>
              <a:rPr lang="en-US" sz="2400" dirty="0" smtClean="0"/>
              <a:t>: the presentation of two different acoustic signals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    	     to each ear at the same time.</a:t>
            </a:r>
          </a:p>
          <a:p>
            <a:endParaRPr lang="en-US" sz="2400" dirty="0"/>
          </a:p>
          <a:p>
            <a:r>
              <a:rPr lang="en-US" sz="3200" dirty="0" smtClean="0"/>
              <a:t>Speech in Noise: </a:t>
            </a:r>
            <a:r>
              <a:rPr lang="en-US" sz="2400" dirty="0" smtClean="0"/>
              <a:t>Speech signals embedded in a background of noise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2400" dirty="0"/>
          </a:p>
          <a:p>
            <a:r>
              <a:rPr lang="en-US" sz="3200" dirty="0" smtClean="0"/>
              <a:t>Localization: </a:t>
            </a:r>
            <a:r>
              <a:rPr lang="en-US" sz="2400" dirty="0" smtClean="0"/>
              <a:t>locating a sound source in a sound field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64491" y="483738"/>
            <a:ext cx="11108379" cy="5845173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826</Words>
  <Application>Microsoft Macintosh PowerPoint</Application>
  <PresentationFormat>Custom</PresentationFormat>
  <Paragraphs>276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Hearing after Hemispherectomy</vt:lpstr>
      <vt:lpstr>Incidence: hemispherectomy</vt:lpstr>
      <vt:lpstr>PowerPoint Presentation</vt:lpstr>
      <vt:lpstr>PowerPoint Presentation</vt:lpstr>
      <vt:lpstr>PowerPoint Presentation</vt:lpstr>
      <vt:lpstr>What are simple and complex acoustic signals or tasks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Speech in Noise……</vt:lpstr>
      <vt:lpstr>PowerPoint Presentation</vt:lpstr>
      <vt:lpstr>PowerPoint Presentation</vt:lpstr>
      <vt:lpstr>PowerPoint Presentation</vt:lpstr>
      <vt:lpstr>PowerPoint Presentation</vt:lpstr>
      <vt:lpstr>WHY DO SOME DO WELL, OTHERS NOT ?</vt:lpstr>
      <vt:lpstr>WHAT CAN BE DONE ?</vt:lpstr>
      <vt:lpstr>What to Watch for: Some Symptoms of CAPD</vt:lpstr>
      <vt:lpstr>RESEARCH NEEDS                                          low      medium      high</vt:lpstr>
      <vt:lpstr>                         Thank  You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Musiek</dc:creator>
  <cp:lastModifiedBy>Frank Musiek</cp:lastModifiedBy>
  <cp:revision>60</cp:revision>
  <dcterms:created xsi:type="dcterms:W3CDTF">2016-05-03T21:37:09Z</dcterms:created>
  <dcterms:modified xsi:type="dcterms:W3CDTF">2016-07-03T21:03:10Z</dcterms:modified>
</cp:coreProperties>
</file>